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 id="2147483865" r:id="rId2"/>
  </p:sldMasterIdLst>
  <p:sldIdLst>
    <p:sldId id="256" r:id="rId3"/>
    <p:sldId id="257" r:id="rId4"/>
    <p:sldId id="277" r:id="rId5"/>
    <p:sldId id="258" r:id="rId6"/>
    <p:sldId id="259" r:id="rId7"/>
    <p:sldId id="268" r:id="rId8"/>
    <p:sldId id="260" r:id="rId9"/>
    <p:sldId id="267" r:id="rId10"/>
    <p:sldId id="269" r:id="rId11"/>
    <p:sldId id="272" r:id="rId12"/>
    <p:sldId id="270" r:id="rId13"/>
    <p:sldId id="261" r:id="rId14"/>
    <p:sldId id="262" r:id="rId15"/>
    <p:sldId id="264" r:id="rId16"/>
    <p:sldId id="265" r:id="rId17"/>
    <p:sldId id="266" r:id="rId18"/>
    <p:sldId id="271" r:id="rId19"/>
    <p:sldId id="273" r:id="rId20"/>
    <p:sldId id="275" r:id="rId21"/>
    <p:sldId id="276"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8AB6"/>
    <a:srgbClr val="D3934D"/>
    <a:srgbClr val="82A29D"/>
    <a:srgbClr val="F59683"/>
    <a:srgbClr val="E3D373"/>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3AD96D-56BA-4433-8267-EA3F9571C05A}" v="4" dt="2024-06-03T17:32:59.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8" d="100"/>
          <a:sy n="88" d="100"/>
        </p:scale>
        <p:origin x="210"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iq Sayed" userId="895919f9bd2ca12e" providerId="LiveId" clId="{343AD96D-56BA-4433-8267-EA3F9571C05A}"/>
    <pc:docChg chg="custSel modSld sldOrd">
      <pc:chgData name="Atiq Sayed" userId="895919f9bd2ca12e" providerId="LiveId" clId="{343AD96D-56BA-4433-8267-EA3F9571C05A}" dt="2024-06-03T17:37:21.635" v="37"/>
      <pc:docMkLst>
        <pc:docMk/>
      </pc:docMkLst>
      <pc:sldChg chg="ord">
        <pc:chgData name="Atiq Sayed" userId="895919f9bd2ca12e" providerId="LiveId" clId="{343AD96D-56BA-4433-8267-EA3F9571C05A}" dt="2024-06-03T17:37:21.635" v="37"/>
        <pc:sldMkLst>
          <pc:docMk/>
          <pc:sldMk cId="885628913" sldId="258"/>
        </pc:sldMkLst>
      </pc:sldChg>
      <pc:sldChg chg="modSp">
        <pc:chgData name="Atiq Sayed" userId="895919f9bd2ca12e" providerId="LiveId" clId="{343AD96D-56BA-4433-8267-EA3F9571C05A}" dt="2024-06-03T17:28:31.416" v="25"/>
        <pc:sldMkLst>
          <pc:docMk/>
          <pc:sldMk cId="3952294555" sldId="259"/>
        </pc:sldMkLst>
        <pc:spChg chg="mod">
          <ac:chgData name="Atiq Sayed" userId="895919f9bd2ca12e" providerId="LiveId" clId="{343AD96D-56BA-4433-8267-EA3F9571C05A}" dt="2024-06-03T17:28:31.416" v="25"/>
          <ac:spMkLst>
            <pc:docMk/>
            <pc:sldMk cId="3952294555" sldId="259"/>
            <ac:spMk id="7" creationId="{E4CB22D0-9139-8513-0E9F-F87880C5E092}"/>
          </ac:spMkLst>
        </pc:spChg>
      </pc:sldChg>
      <pc:sldChg chg="modSp mod">
        <pc:chgData name="Atiq Sayed" userId="895919f9bd2ca12e" providerId="LiveId" clId="{343AD96D-56BA-4433-8267-EA3F9571C05A}" dt="2024-06-03T17:35:54.121" v="35" actId="123"/>
        <pc:sldMkLst>
          <pc:docMk/>
          <pc:sldMk cId="3536718266" sldId="260"/>
        </pc:sldMkLst>
        <pc:spChg chg="mod">
          <ac:chgData name="Atiq Sayed" userId="895919f9bd2ca12e" providerId="LiveId" clId="{343AD96D-56BA-4433-8267-EA3F9571C05A}" dt="2024-06-03T17:35:54.121" v="35" actId="123"/>
          <ac:spMkLst>
            <pc:docMk/>
            <pc:sldMk cId="3536718266" sldId="260"/>
            <ac:spMk id="11" creationId="{8C612448-BBB5-D460-A2D7-045714752CA8}"/>
          </ac:spMkLst>
        </pc:spChg>
      </pc:sldChg>
      <pc:sldChg chg="modSp mod">
        <pc:chgData name="Atiq Sayed" userId="895919f9bd2ca12e" providerId="LiveId" clId="{343AD96D-56BA-4433-8267-EA3F9571C05A}" dt="2024-06-03T17:02:37.588" v="23" actId="1076"/>
        <pc:sldMkLst>
          <pc:docMk/>
          <pc:sldMk cId="2432990058" sldId="264"/>
        </pc:sldMkLst>
        <pc:picChg chg="mod">
          <ac:chgData name="Atiq Sayed" userId="895919f9bd2ca12e" providerId="LiveId" clId="{343AD96D-56BA-4433-8267-EA3F9571C05A}" dt="2024-06-03T17:02:37.588" v="23" actId="1076"/>
          <ac:picMkLst>
            <pc:docMk/>
            <pc:sldMk cId="2432990058" sldId="264"/>
            <ac:picMk id="5" creationId="{D2876759-5262-B4ED-FA77-96B94817DB0B}"/>
          </ac:picMkLst>
        </pc:picChg>
      </pc:sldChg>
      <pc:sldChg chg="modSp mod">
        <pc:chgData name="Atiq Sayed" userId="895919f9bd2ca12e" providerId="LiveId" clId="{343AD96D-56BA-4433-8267-EA3F9571C05A}" dt="2024-06-02T07:34:34.809" v="3" actId="20577"/>
        <pc:sldMkLst>
          <pc:docMk/>
          <pc:sldMk cId="2819655240" sldId="265"/>
        </pc:sldMkLst>
        <pc:spChg chg="mod">
          <ac:chgData name="Atiq Sayed" userId="895919f9bd2ca12e" providerId="LiveId" clId="{343AD96D-56BA-4433-8267-EA3F9571C05A}" dt="2024-06-02T07:34:34.809" v="3" actId="20577"/>
          <ac:spMkLst>
            <pc:docMk/>
            <pc:sldMk cId="2819655240" sldId="265"/>
            <ac:spMk id="6" creationId="{8097F38B-3FB5-59CC-FD81-B12F1548D565}"/>
          </ac:spMkLst>
        </pc:spChg>
      </pc:sldChg>
      <pc:sldChg chg="delSp modSp mod">
        <pc:chgData name="Atiq Sayed" userId="895919f9bd2ca12e" providerId="LiveId" clId="{343AD96D-56BA-4433-8267-EA3F9571C05A}" dt="2024-06-03T17:01:53.853" v="22" actId="1036"/>
        <pc:sldMkLst>
          <pc:docMk/>
          <pc:sldMk cId="990441354" sldId="266"/>
        </pc:sldMkLst>
        <pc:picChg chg="mod">
          <ac:chgData name="Atiq Sayed" userId="895919f9bd2ca12e" providerId="LiveId" clId="{343AD96D-56BA-4433-8267-EA3F9571C05A}" dt="2024-06-03T17:01:53.853" v="22" actId="1036"/>
          <ac:picMkLst>
            <pc:docMk/>
            <pc:sldMk cId="990441354" sldId="266"/>
            <ac:picMk id="7" creationId="{1F52B179-AA75-B678-614D-27CB879F4DAA}"/>
          </ac:picMkLst>
        </pc:picChg>
        <pc:picChg chg="mod">
          <ac:chgData name="Atiq Sayed" userId="895919f9bd2ca12e" providerId="LiveId" clId="{343AD96D-56BA-4433-8267-EA3F9571C05A}" dt="2024-06-03T17:01:09.318" v="14" actId="1076"/>
          <ac:picMkLst>
            <pc:docMk/>
            <pc:sldMk cId="990441354" sldId="266"/>
            <ac:picMk id="11" creationId="{C2D95B5E-E4FF-133F-068A-EC13237C1A2E}"/>
          </ac:picMkLst>
        </pc:picChg>
        <pc:picChg chg="del">
          <ac:chgData name="Atiq Sayed" userId="895919f9bd2ca12e" providerId="LiveId" clId="{343AD96D-56BA-4433-8267-EA3F9571C05A}" dt="2024-06-03T17:00:36.261" v="4" actId="478"/>
          <ac:picMkLst>
            <pc:docMk/>
            <pc:sldMk cId="990441354" sldId="266"/>
            <ac:picMk id="13" creationId="{BE829836-C39A-0DF9-7B55-29A769FD172D}"/>
          </ac:picMkLst>
        </pc:picChg>
        <pc:picChg chg="del">
          <ac:chgData name="Atiq Sayed" userId="895919f9bd2ca12e" providerId="LiveId" clId="{343AD96D-56BA-4433-8267-EA3F9571C05A}" dt="2024-06-03T17:00:38.075" v="5" actId="478"/>
          <ac:picMkLst>
            <pc:docMk/>
            <pc:sldMk cId="990441354" sldId="266"/>
            <ac:picMk id="15" creationId="{AABE03BD-F548-C089-81E3-C9E25AEBED0B}"/>
          </ac:picMkLst>
        </pc:picChg>
        <pc:picChg chg="del mod">
          <ac:chgData name="Atiq Sayed" userId="895919f9bd2ca12e" providerId="LiveId" clId="{343AD96D-56BA-4433-8267-EA3F9571C05A}" dt="2024-06-03T17:00:39.846" v="7" actId="478"/>
          <ac:picMkLst>
            <pc:docMk/>
            <pc:sldMk cId="990441354" sldId="266"/>
            <ac:picMk id="17" creationId="{62ABC2B3-6B3D-1F83-89CE-B75084814674}"/>
          </ac:picMkLst>
        </pc:picChg>
      </pc:sldChg>
      <pc:sldChg chg="modSp mod">
        <pc:chgData name="Atiq Sayed" userId="895919f9bd2ca12e" providerId="LiveId" clId="{343AD96D-56BA-4433-8267-EA3F9571C05A}" dt="2024-06-03T17:32:59.360" v="28"/>
        <pc:sldMkLst>
          <pc:docMk/>
          <pc:sldMk cId="3847033720" sldId="272"/>
        </pc:sldMkLst>
        <pc:spChg chg="mod">
          <ac:chgData name="Atiq Sayed" userId="895919f9bd2ca12e" providerId="LiveId" clId="{343AD96D-56BA-4433-8267-EA3F9571C05A}" dt="2024-06-03T17:32:59.360" v="28"/>
          <ac:spMkLst>
            <pc:docMk/>
            <pc:sldMk cId="3847033720" sldId="272"/>
            <ac:spMk id="3" creationId="{26AA59F9-1CA0-53D7-245F-461722119E25}"/>
          </ac:spMkLst>
        </pc:spChg>
      </pc:sldChg>
      <pc:sldChg chg="modSp mod">
        <pc:chgData name="Atiq Sayed" userId="895919f9bd2ca12e" providerId="LiveId" clId="{343AD96D-56BA-4433-8267-EA3F9571C05A}" dt="2024-06-03T17:35:16.281" v="33" actId="20577"/>
        <pc:sldMkLst>
          <pc:docMk/>
          <pc:sldMk cId="461268873" sldId="273"/>
        </pc:sldMkLst>
        <pc:spChg chg="mod">
          <ac:chgData name="Atiq Sayed" userId="895919f9bd2ca12e" providerId="LiveId" clId="{343AD96D-56BA-4433-8267-EA3F9571C05A}" dt="2024-06-03T17:34:17.422" v="29" actId="20577"/>
          <ac:spMkLst>
            <pc:docMk/>
            <pc:sldMk cId="461268873" sldId="273"/>
            <ac:spMk id="2" creationId="{107A7124-5C2B-B83D-F3E9-FE0FBDB10093}"/>
          </ac:spMkLst>
        </pc:spChg>
        <pc:spChg chg="mod">
          <ac:chgData name="Atiq Sayed" userId="895919f9bd2ca12e" providerId="LiveId" clId="{343AD96D-56BA-4433-8267-EA3F9571C05A}" dt="2024-06-03T17:35:16.281" v="33" actId="20577"/>
          <ac:spMkLst>
            <pc:docMk/>
            <pc:sldMk cId="461268873" sldId="273"/>
            <ac:spMk id="4" creationId="{DE759815-5A38-D7DA-C2BD-7A1B82948E11}"/>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811834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2785269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300779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60A3D62-73AF-49D9-B1EA-7AAFBD5948E5}"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74630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2933128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C7A6A3-6928-47EF-A954-E99567B45EDE}"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667701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C7A6A3-6928-47EF-A954-E99567B45EDE}"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1869584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682960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311952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15180448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400551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2795940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1433384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954266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7A6A3-6928-47EF-A954-E99567B45EDE}" type="datetimeFigureOut">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1131610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7A6A3-6928-47EF-A954-E99567B45EDE}"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4160220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7A6A3-6928-47EF-A954-E99567B45EDE}" type="datetimeFigureOut">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518599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0202697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39091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1153934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2568050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42148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654781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6052870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C7A6A3-6928-47EF-A954-E99567B45EDE}"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298331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C7A6A3-6928-47EF-A954-E99567B45EDE}"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26184744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257422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7A6A3-6928-47EF-A954-E99567B45ED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3549299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1740157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7A6A3-6928-47EF-A954-E99567B45EDE}" type="datetimeFigureOut">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4205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7A6A3-6928-47EF-A954-E99567B45EDE}"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244434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7A6A3-6928-47EF-A954-E99567B45EDE}" type="datetimeFigureOut">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698279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422130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7A6A3-6928-47EF-A954-E99567B45ED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A3D62-73AF-49D9-B1EA-7AAFBD5948E5}" type="slidenum">
              <a:rPr lang="en-US" smtClean="0"/>
              <a:t>‹#›</a:t>
            </a:fld>
            <a:endParaRPr lang="en-US"/>
          </a:p>
        </p:txBody>
      </p:sp>
    </p:spTree>
    <p:extLst>
      <p:ext uri="{BB962C8B-B14F-4D97-AF65-F5344CB8AC3E}">
        <p14:creationId xmlns:p14="http://schemas.microsoft.com/office/powerpoint/2010/main" val="137141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8C7A6A3-6928-47EF-A954-E99567B45EDE}" type="datetimeFigureOut">
              <a:rPr lang="en-US" smtClean="0"/>
              <a:t>6/3/2024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60A3D62-73AF-49D9-B1EA-7AAFBD5948E5}" type="slidenum">
              <a:rPr lang="en-US" smtClean="0"/>
              <a:t>‹#›</a:t>
            </a:fld>
            <a:endParaRPr lang="en-US"/>
          </a:p>
        </p:txBody>
      </p:sp>
    </p:spTree>
    <p:extLst>
      <p:ext uri="{BB962C8B-B14F-4D97-AF65-F5344CB8AC3E}">
        <p14:creationId xmlns:p14="http://schemas.microsoft.com/office/powerpoint/2010/main" val="2342446204"/>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8C7A6A3-6928-47EF-A954-E99567B45EDE}" type="datetimeFigureOut">
              <a:rPr lang="en-US" smtClean="0"/>
              <a:t>6/3/2024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60A3D62-73AF-49D9-B1EA-7AAFBD5948E5}" type="slidenum">
              <a:rPr lang="en-US" smtClean="0"/>
              <a:t>‹#›</a:t>
            </a:fld>
            <a:endParaRPr lang="en-US"/>
          </a:p>
        </p:txBody>
      </p:sp>
    </p:spTree>
    <p:extLst>
      <p:ext uri="{BB962C8B-B14F-4D97-AF65-F5344CB8AC3E}">
        <p14:creationId xmlns:p14="http://schemas.microsoft.com/office/powerpoint/2010/main" val="669208645"/>
      </p:ext>
    </p:extLst>
  </p:cSld>
  <p:clrMap bg1="dk1" tx1="lt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sheet-pdf.info/entry/SIM900A-Data-Sheet-PDF" TargetMode="External"/><Relationship Id="rId2" Type="http://schemas.openxmlformats.org/officeDocument/2006/relationships/hyperlink" Target="https://www.espressif.com/sites/default/files/documentation/0a-esp8266ex_datasheet_en.pdf" TargetMode="Externa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en.wikipedia.org/wiki/GS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16;p1">
            <a:extLst>
              <a:ext uri="{FF2B5EF4-FFF2-40B4-BE49-F238E27FC236}">
                <a16:creationId xmlns:a16="http://schemas.microsoft.com/office/drawing/2014/main" id="{7B499219-6CF7-B8E9-C02A-D9FA4CFF88A1}"/>
              </a:ext>
            </a:extLst>
          </p:cNvPr>
          <p:cNvPicPr preferRelativeResize="0">
            <a:picLocks/>
          </p:cNvPicPr>
          <p:nvPr/>
        </p:nvPicPr>
        <p:blipFill rotWithShape="1">
          <a:blip r:embed="rId2">
            <a:alphaModFix/>
          </a:blip>
          <a:srcRect/>
          <a:stretch>
            <a:fillRect/>
          </a:stretch>
        </p:blipFill>
        <p:spPr>
          <a:xfrm>
            <a:off x="4677816" y="643472"/>
            <a:ext cx="2715985" cy="1990871"/>
          </a:xfrm>
          <a:prstGeom prst="rect">
            <a:avLst/>
          </a:prstGeom>
          <a:noFill/>
          <a:ln>
            <a:noFill/>
          </a:ln>
        </p:spPr>
      </p:pic>
      <p:sp>
        <p:nvSpPr>
          <p:cNvPr id="7" name="Google Shape;212;p1">
            <a:extLst>
              <a:ext uri="{FF2B5EF4-FFF2-40B4-BE49-F238E27FC236}">
                <a16:creationId xmlns:a16="http://schemas.microsoft.com/office/drawing/2014/main" id="{9950C024-0981-FFEE-3180-BD931FCF55D9}"/>
              </a:ext>
            </a:extLst>
          </p:cNvPr>
          <p:cNvSpPr txBox="1"/>
          <p:nvPr/>
        </p:nvSpPr>
        <p:spPr>
          <a:xfrm>
            <a:off x="4427036" y="3118756"/>
            <a:ext cx="3568521" cy="32931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326F79"/>
                </a:solidFill>
                <a:latin typeface="Arial"/>
                <a:ea typeface="Arial"/>
                <a:cs typeface="Arial"/>
                <a:sym typeface="Arial"/>
              </a:rPr>
              <a:t>HackToFuture-2024</a:t>
            </a:r>
          </a:p>
          <a:p>
            <a:pPr marL="0" marR="0" lvl="0" indent="0" algn="ctr"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In Association with </a:t>
            </a:r>
          </a:p>
          <a:p>
            <a:pPr marL="0" marR="0" lvl="0" indent="0" algn="ctr"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lang="en-US"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lang="en-US" sz="2000" b="1" dirty="0">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endParaRPr lang="en-US" sz="2000" b="1" dirty="0">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2000" b="1" i="0" u="none" strike="noStrike" cap="none" dirty="0">
                <a:solidFill>
                  <a:srgbClr val="FF0000"/>
                </a:solidFill>
                <a:latin typeface="Arial"/>
                <a:ea typeface="Arial"/>
                <a:cs typeface="Arial"/>
                <a:sym typeface="Arial"/>
              </a:rPr>
              <a:t> </a:t>
            </a:r>
            <a:r>
              <a:rPr lang="en-US" sz="1400" b="1" i="0" u="none" strike="noStrike" cap="none" dirty="0">
                <a:solidFill>
                  <a:srgbClr val="FF0000"/>
                </a:solidFill>
                <a:latin typeface="Arial"/>
                <a:ea typeface="Arial"/>
                <a:cs typeface="Arial"/>
                <a:sym typeface="Arial"/>
              </a:rPr>
              <a:t>The Institution of Engineers (India)</a:t>
            </a:r>
            <a:endParaRPr sz="1400" b="0" i="0" u="none" strike="noStrike" cap="none" dirty="0">
              <a:solidFill>
                <a:srgbClr val="FF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1" i="0" u="none" strike="noStrike" cap="none" dirty="0">
                <a:solidFill>
                  <a:srgbClr val="FF0000"/>
                </a:solidFill>
                <a:latin typeface="Arial"/>
                <a:ea typeface="Arial"/>
                <a:cs typeface="Arial"/>
                <a:sym typeface="Arial"/>
              </a:rPr>
              <a:t>Local Centre, Belagavi</a:t>
            </a:r>
            <a:endParaRPr sz="1400" b="0" i="0" u="none" strike="noStrike" cap="none" dirty="0">
              <a:solidFill>
                <a:srgbClr val="FF0000"/>
              </a:solidFill>
              <a:latin typeface="Arial"/>
              <a:ea typeface="Arial"/>
              <a:cs typeface="Arial"/>
              <a:sym typeface="Arial"/>
            </a:endParaRPr>
          </a:p>
          <a:p>
            <a:pPr marL="0" marR="0" lvl="0" indent="0" algn="ctr" rtl="0">
              <a:lnSpc>
                <a:spcPct val="100000"/>
              </a:lnSpc>
              <a:spcBef>
                <a:spcPts val="0"/>
              </a:spcBef>
              <a:spcAft>
                <a:spcPts val="0"/>
              </a:spcAft>
              <a:buNone/>
            </a:pPr>
            <a:endParaRPr sz="2000" b="1" i="0" u="none" strike="noStrike" cap="none" dirty="0">
              <a:solidFill>
                <a:srgbClr val="FFC000"/>
              </a:solidFill>
              <a:latin typeface="Arial"/>
              <a:ea typeface="Arial"/>
              <a:cs typeface="Arial"/>
              <a:sym typeface="Arial"/>
            </a:endParaRPr>
          </a:p>
        </p:txBody>
      </p:sp>
      <p:pic>
        <p:nvPicPr>
          <p:cNvPr id="8" name="Google Shape;217;p1" descr="C:\Users\Administrator\Desktop\LOGO.png">
            <a:extLst>
              <a:ext uri="{FF2B5EF4-FFF2-40B4-BE49-F238E27FC236}">
                <a16:creationId xmlns:a16="http://schemas.microsoft.com/office/drawing/2014/main" id="{4068CE84-8E82-11DA-773A-4DB27981AC1D}"/>
              </a:ext>
            </a:extLst>
          </p:cNvPr>
          <p:cNvPicPr preferRelativeResize="0">
            <a:picLocks/>
          </p:cNvPicPr>
          <p:nvPr/>
        </p:nvPicPr>
        <p:blipFill rotWithShape="1">
          <a:blip r:embed="rId3">
            <a:alphaModFix/>
          </a:blip>
          <a:srcRect/>
          <a:stretch>
            <a:fillRect/>
          </a:stretch>
        </p:blipFill>
        <p:spPr>
          <a:xfrm>
            <a:off x="4677816" y="3788229"/>
            <a:ext cx="2715985" cy="1572984"/>
          </a:xfrm>
          <a:prstGeom prst="rect">
            <a:avLst/>
          </a:prstGeom>
          <a:noFill/>
          <a:ln>
            <a:noFill/>
          </a:ln>
        </p:spPr>
      </p:pic>
    </p:spTree>
    <p:extLst>
      <p:ext uri="{BB962C8B-B14F-4D97-AF65-F5344CB8AC3E}">
        <p14:creationId xmlns:p14="http://schemas.microsoft.com/office/powerpoint/2010/main" val="118202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22765">
              <a:srgbClr val="508AB6"/>
            </a:gs>
            <a:gs pos="22531">
              <a:srgbClr val="82938E"/>
            </a:gs>
            <a:gs pos="22062">
              <a:srgbClr val="80938F"/>
            </a:gs>
            <a:gs pos="38000">
              <a:srgbClr val="7D9292">
                <a:lumMod val="93000"/>
                <a:alpha val="91000"/>
              </a:srgbClr>
            </a:gs>
            <a:gs pos="59000">
              <a:srgbClr val="779197"/>
            </a:gs>
            <a:gs pos="5000">
              <a:srgbClr val="6A8FA1"/>
            </a:gs>
            <a:gs pos="99000">
              <a:srgbClr val="508AB6">
                <a:alpha val="48627"/>
              </a:srgbClr>
            </a:gs>
            <a:gs pos="79000">
              <a:srgbClr val="5D8DAC">
                <a:lumMod val="100000"/>
              </a:srgbClr>
            </a:gs>
            <a:gs pos="45000">
              <a:srgbClr val="6A8FA1"/>
            </a:gs>
            <a:gs pos="98000">
              <a:schemeClr val="accent6">
                <a:lumMod val="89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8480-5FE0-5B36-AFC9-7A3B01C83191}"/>
              </a:ext>
            </a:extLst>
          </p:cNvPr>
          <p:cNvSpPr>
            <a:spLocks noGrp="1"/>
          </p:cNvSpPr>
          <p:nvPr>
            <p:ph type="title"/>
          </p:nvPr>
        </p:nvSpPr>
        <p:spPr>
          <a:xfrm>
            <a:off x="1009045" y="114300"/>
            <a:ext cx="10353762" cy="970450"/>
          </a:xfrm>
        </p:spPr>
        <p:txBody>
          <a:bodyPr>
            <a:normAutofit/>
          </a:bodyPr>
          <a:lstStyle/>
          <a:p>
            <a:r>
              <a:rPr lang="en-US" sz="3600" u="sng" dirty="0">
                <a:solidFill>
                  <a:schemeClr val="accent2">
                    <a:lumMod val="60000"/>
                    <a:lumOff val="40000"/>
                  </a:schemeClr>
                </a:solidFill>
                <a:latin typeface="Arial Black" panose="020B0A04020102020204" pitchFamily="34" charset="0"/>
              </a:rPr>
              <a:t>ABOUT SMART DUSTBIN AND WORKING </a:t>
            </a:r>
          </a:p>
        </p:txBody>
      </p:sp>
      <p:sp>
        <p:nvSpPr>
          <p:cNvPr id="3" name="Content Placeholder 2">
            <a:extLst>
              <a:ext uri="{FF2B5EF4-FFF2-40B4-BE49-F238E27FC236}">
                <a16:creationId xmlns:a16="http://schemas.microsoft.com/office/drawing/2014/main" id="{26AA59F9-1CA0-53D7-245F-461722119E25}"/>
              </a:ext>
            </a:extLst>
          </p:cNvPr>
          <p:cNvSpPr>
            <a:spLocks noGrp="1"/>
          </p:cNvSpPr>
          <p:nvPr>
            <p:ph idx="1"/>
          </p:nvPr>
        </p:nvSpPr>
        <p:spPr>
          <a:xfrm>
            <a:off x="1009045" y="1136650"/>
            <a:ext cx="10353762" cy="5384799"/>
          </a:xfrm>
        </p:spPr>
        <p:txBody>
          <a:bodyPr>
            <a:normAutofit/>
          </a:bodyPr>
          <a:lstStyle/>
          <a:p>
            <a:pPr algn="just">
              <a:buFont typeface="Courier New" panose="02070309020205020404" pitchFamily="49" charset="0"/>
              <a:buChar char="o"/>
            </a:pPr>
            <a:r>
              <a:rPr lang="en-US" b="0" i="0" dirty="0">
                <a:solidFill>
                  <a:schemeClr val="bg1">
                    <a:lumMod val="95000"/>
                    <a:lumOff val="5000"/>
                  </a:schemeClr>
                </a:solidFill>
                <a:effectLst/>
                <a:latin typeface="Times New Roman" panose="02020603050405020304" pitchFamily="18" charset="0"/>
                <a:cs typeface="Times New Roman" panose="02020603050405020304" pitchFamily="18" charset="0"/>
              </a:rPr>
              <a:t>A smart dustbin is a regular trash can that has been integrated with hardware components to make it more efficient.</a:t>
            </a:r>
          </a:p>
          <a:p>
            <a:pPr algn="just">
              <a:buFont typeface="Courier New" panose="02070309020205020404" pitchFamily="49" charset="0"/>
              <a:buChar char="o"/>
            </a:pPr>
            <a:r>
              <a:rPr lang="en-US" b="0" i="0" dirty="0">
                <a:solidFill>
                  <a:schemeClr val="bg1">
                    <a:lumMod val="95000"/>
                    <a:lumOff val="5000"/>
                  </a:schemeClr>
                </a:solidFill>
                <a:effectLst/>
                <a:latin typeface="Times New Roman" panose="02020603050405020304" pitchFamily="18" charset="0"/>
                <a:cs typeface="Times New Roman" panose="02020603050405020304" pitchFamily="18" charset="0"/>
              </a:rPr>
              <a:t>These components include sensors that can monitor the bin's fill level, temperature, and other parameters. </a:t>
            </a:r>
          </a:p>
          <a:p>
            <a:pPr algn="just">
              <a:buFont typeface="Courier New" panose="02070309020205020404" pitchFamily="49" charset="0"/>
              <a:buChar char="o"/>
            </a:pPr>
            <a:r>
              <a:rPr lang="en-US" b="0" i="0" dirty="0">
                <a:solidFill>
                  <a:schemeClr val="bg1">
                    <a:lumMod val="95000"/>
                    <a:lumOff val="5000"/>
                  </a:schemeClr>
                </a:solidFill>
                <a:effectLst/>
                <a:latin typeface="Times New Roman" panose="02020603050405020304" pitchFamily="18" charset="0"/>
                <a:cs typeface="Times New Roman" panose="02020603050405020304" pitchFamily="18" charset="0"/>
              </a:rPr>
              <a:t>The sensors can then transmit this data to a central platform via IoT networks, allowing for real-time monitoring and alerts. </a:t>
            </a:r>
          </a:p>
          <a:p>
            <a:pPr algn="just">
              <a:buFont typeface="Courier New" panose="02070309020205020404" pitchFamily="49" charset="0"/>
              <a:buChar char="o"/>
            </a:pPr>
            <a:r>
              <a:rPr lang="en-US" b="0" i="0" dirty="0">
                <a:solidFill>
                  <a:schemeClr val="bg1">
                    <a:lumMod val="95000"/>
                    <a:lumOff val="5000"/>
                  </a:schemeClr>
                </a:solidFill>
                <a:effectLst/>
                <a:latin typeface="Times New Roman" panose="02020603050405020304" pitchFamily="18" charset="0"/>
                <a:cs typeface="Times New Roman" panose="02020603050405020304" pitchFamily="18" charset="0"/>
              </a:rPr>
              <a:t>This information can help waste management teams optimize collection routes and reduce unnecessary pickups</a:t>
            </a:r>
          </a:p>
          <a:p>
            <a:pPr marL="36900" indent="0">
              <a:buNone/>
            </a:pPr>
            <a:r>
              <a:rPr lang="en-US" u="sng" dirty="0">
                <a:solidFill>
                  <a:schemeClr val="accent2">
                    <a:lumMod val="60000"/>
                    <a:lumOff val="40000"/>
                  </a:schemeClr>
                </a:solidFill>
              </a:rPr>
              <a:t>WORKING PRINCIPLE:</a:t>
            </a:r>
          </a:p>
          <a:p>
            <a:pPr algn="just">
              <a:buFont typeface="Courier New" panose="02070309020205020404" pitchFamily="49" charset="0"/>
              <a:buChar char="o"/>
            </a:pPr>
            <a:r>
              <a:rPr lang="en-US" b="0" i="0" dirty="0">
                <a:solidFill>
                  <a:schemeClr val="bg1">
                    <a:lumMod val="95000"/>
                    <a:lumOff val="5000"/>
                  </a:schemeClr>
                </a:solidFill>
                <a:effectLst/>
                <a:latin typeface="Times New Roman" panose="02020603050405020304" pitchFamily="18" charset="0"/>
                <a:cs typeface="Times New Roman" panose="02020603050405020304" pitchFamily="18" charset="0"/>
              </a:rPr>
              <a:t>Smart Dustbin works on the principle of object detection using an ultrasonic sensor. </a:t>
            </a:r>
          </a:p>
          <a:p>
            <a:pPr algn="just">
              <a:buFont typeface="Courier New" panose="02070309020205020404" pitchFamily="49" charset="0"/>
              <a:buChar char="o"/>
            </a:pPr>
            <a:r>
              <a:rPr lang="en-US" b="0" i="0" dirty="0">
                <a:solidFill>
                  <a:schemeClr val="bg1">
                    <a:lumMod val="95000"/>
                    <a:lumOff val="5000"/>
                  </a:schemeClr>
                </a:solidFill>
                <a:effectLst/>
                <a:latin typeface="Times New Roman" panose="02020603050405020304" pitchFamily="18" charset="0"/>
                <a:cs typeface="Times New Roman" panose="02020603050405020304" pitchFamily="18" charset="0"/>
              </a:rPr>
              <a:t>The ultrasonic sensor transmits sound waves. </a:t>
            </a:r>
          </a:p>
          <a:p>
            <a:pPr algn="just">
              <a:buFont typeface="Courier New" panose="02070309020205020404" pitchFamily="49" charset="0"/>
              <a:buChar char="o"/>
            </a:pPr>
            <a:r>
              <a:rPr lang="en-US" b="0" i="0" dirty="0">
                <a:solidFill>
                  <a:schemeClr val="bg1">
                    <a:lumMod val="95000"/>
                    <a:lumOff val="5000"/>
                  </a:schemeClr>
                </a:solidFill>
                <a:effectLst/>
                <a:latin typeface="Times New Roman" panose="02020603050405020304" pitchFamily="18" charset="0"/>
                <a:cs typeface="Times New Roman" panose="02020603050405020304" pitchFamily="18" charset="0"/>
              </a:rPr>
              <a:t>These waves get reflected whenever an object comes into the vicinity of the sensor. </a:t>
            </a:r>
          </a:p>
          <a:p>
            <a:pPr algn="just">
              <a:buFont typeface="Courier New" panose="02070309020205020404" pitchFamily="49" charset="0"/>
              <a:buChar char="o"/>
            </a:pPr>
            <a:r>
              <a:rPr lang="en-US" b="0" i="0" dirty="0">
                <a:solidFill>
                  <a:schemeClr val="bg1">
                    <a:lumMod val="95000"/>
                    <a:lumOff val="5000"/>
                  </a:schemeClr>
                </a:solidFill>
                <a:effectLst/>
                <a:latin typeface="Times New Roman" panose="02020603050405020304" pitchFamily="18" charset="0"/>
                <a:cs typeface="Times New Roman" panose="02020603050405020304" pitchFamily="18" charset="0"/>
              </a:rPr>
              <a:t>This generates an electrical signal which is used to open the dustbin lid</a:t>
            </a:r>
            <a:endParaRPr lang="en-US" u="sng"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2765">
              <a:srgbClr val="83938D"/>
            </a:gs>
            <a:gs pos="22531">
              <a:srgbClr val="82938E"/>
            </a:gs>
            <a:gs pos="22062">
              <a:srgbClr val="80938F"/>
            </a:gs>
            <a:gs pos="21125">
              <a:srgbClr val="7D9292"/>
            </a:gs>
            <a:gs pos="19250">
              <a:srgbClr val="779197"/>
            </a:gs>
            <a:gs pos="5000">
              <a:srgbClr val="6A8FA1"/>
            </a:gs>
            <a:gs pos="99000">
              <a:srgbClr val="508AB6">
                <a:alpha val="48627"/>
              </a:srgbClr>
            </a:gs>
            <a:gs pos="79000">
              <a:srgbClr val="5D8DAC">
                <a:lumMod val="100000"/>
              </a:srgbClr>
            </a:gs>
            <a:gs pos="59500">
              <a:srgbClr val="6A8FA1"/>
            </a:gs>
            <a:gs pos="47000">
              <a:schemeClr val="accent6">
                <a:lumMod val="89000"/>
              </a:schemeClr>
            </a:gs>
          </a:gsLst>
          <a:lin ang="8100000" scaled="1"/>
          <a:tileRect/>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97B7173-3E61-6C45-2DBC-EB7C26737B31}"/>
              </a:ext>
            </a:extLst>
          </p:cNvPr>
          <p:cNvSpPr>
            <a:spLocks noGrp="1"/>
          </p:cNvSpPr>
          <p:nvPr>
            <p:ph type="title"/>
          </p:nvPr>
        </p:nvSpPr>
        <p:spPr>
          <a:xfrm>
            <a:off x="1790700" y="69187"/>
            <a:ext cx="8610600" cy="823912"/>
          </a:xfrm>
        </p:spPr>
        <p:txBody>
          <a:bodyPr/>
          <a:lstStyle/>
          <a:p>
            <a:pPr algn="ctr"/>
            <a:r>
              <a:rPr lang="en-US" u="sng" dirty="0">
                <a:solidFill>
                  <a:schemeClr val="accent3">
                    <a:lumMod val="40000"/>
                    <a:lumOff val="60000"/>
                  </a:schemeClr>
                </a:solidFill>
                <a:latin typeface="Arial Black" panose="020B0A04020102020204" pitchFamily="34" charset="0"/>
              </a:rPr>
              <a:t>FLOW CHART</a:t>
            </a:r>
          </a:p>
        </p:txBody>
      </p:sp>
      <p:sp>
        <p:nvSpPr>
          <p:cNvPr id="6" name="Oval 5">
            <a:extLst>
              <a:ext uri="{FF2B5EF4-FFF2-40B4-BE49-F238E27FC236}">
                <a16:creationId xmlns:a16="http://schemas.microsoft.com/office/drawing/2014/main" id="{53DB4293-8590-A7F2-CF02-8F099F03B431}"/>
              </a:ext>
            </a:extLst>
          </p:cNvPr>
          <p:cNvSpPr/>
          <p:nvPr/>
        </p:nvSpPr>
        <p:spPr>
          <a:xfrm>
            <a:off x="549276" y="893099"/>
            <a:ext cx="2092324" cy="8889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a:t>START</a:t>
            </a:r>
            <a:endParaRPr lang="en-US"/>
          </a:p>
        </p:txBody>
      </p:sp>
      <p:cxnSp>
        <p:nvCxnSpPr>
          <p:cNvPr id="10" name="Straight Arrow Connector 9">
            <a:extLst>
              <a:ext uri="{FF2B5EF4-FFF2-40B4-BE49-F238E27FC236}">
                <a16:creationId xmlns:a16="http://schemas.microsoft.com/office/drawing/2014/main" id="{0932BE05-BFC1-6BBB-5074-FC5C2764F44A}"/>
              </a:ext>
            </a:extLst>
          </p:cNvPr>
          <p:cNvCxnSpPr/>
          <p:nvPr/>
        </p:nvCxnSpPr>
        <p:spPr>
          <a:xfrm>
            <a:off x="1457326" y="1865508"/>
            <a:ext cx="0" cy="48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33297D-548A-73B6-1462-284A2D2C338D}"/>
              </a:ext>
            </a:extLst>
          </p:cNvPr>
          <p:cNvSpPr/>
          <p:nvPr/>
        </p:nvSpPr>
        <p:spPr>
          <a:xfrm>
            <a:off x="2228850" y="2106808"/>
            <a:ext cx="3311524" cy="5777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a:t>LOGIN TO SERVER</a:t>
            </a:r>
            <a:endParaRPr lang="en-US"/>
          </a:p>
        </p:txBody>
      </p:sp>
      <p:sp>
        <p:nvSpPr>
          <p:cNvPr id="13" name="Flowchart: Decision 12">
            <a:extLst>
              <a:ext uri="{FF2B5EF4-FFF2-40B4-BE49-F238E27FC236}">
                <a16:creationId xmlns:a16="http://schemas.microsoft.com/office/drawing/2014/main" id="{489D6A1D-DE3E-81D8-7B45-CDB346C7C800}"/>
              </a:ext>
            </a:extLst>
          </p:cNvPr>
          <p:cNvSpPr/>
          <p:nvPr/>
        </p:nvSpPr>
        <p:spPr>
          <a:xfrm>
            <a:off x="2801144" y="3009399"/>
            <a:ext cx="2641600" cy="1818416"/>
          </a:xfrm>
          <a:prstGeom prst="flowChartDecision">
            <a:avLst/>
          </a:prstGeom>
        </p:spPr>
        <p:style>
          <a:lnRef idx="1">
            <a:schemeClr val="accent6"/>
          </a:lnRef>
          <a:fillRef idx="2">
            <a:schemeClr val="accent6"/>
          </a:fillRef>
          <a:effectRef idx="1">
            <a:schemeClr val="accent6"/>
          </a:effectRef>
          <a:fontRef idx="minor">
            <a:schemeClr val="dk1"/>
          </a:fontRef>
        </p:style>
        <p:txBody>
          <a:bodyPr rtlCol="0" anchor="ctr"/>
          <a:lstStyle/>
          <a:p>
            <a:pPr marL="0" lvl="0" indent="0" algn="l" rtl="0">
              <a:lnSpc>
                <a:spcPct val="90000"/>
              </a:lnSpc>
              <a:spcBef>
                <a:spcPts val="0"/>
              </a:spcBef>
              <a:spcAft>
                <a:spcPts val="0"/>
              </a:spcAft>
              <a:buClr>
                <a:schemeClr val="dk1"/>
              </a:buClr>
              <a:buSzPts val="1600"/>
            </a:pPr>
            <a:r>
              <a:rPr lang="en-US" altLang="zh-CN" dirty="0"/>
              <a:t>CHECK WHETHER DUSTBIN IS FULL</a:t>
            </a:r>
            <a:endParaRPr lang="zh-CN" altLang="en-US" dirty="0"/>
          </a:p>
        </p:txBody>
      </p:sp>
      <p:cxnSp>
        <p:nvCxnSpPr>
          <p:cNvPr id="15" name="Straight Arrow Connector 14">
            <a:extLst>
              <a:ext uri="{FF2B5EF4-FFF2-40B4-BE49-F238E27FC236}">
                <a16:creationId xmlns:a16="http://schemas.microsoft.com/office/drawing/2014/main" id="{45D6D348-8073-0D77-4F8F-B727C5066F30}"/>
              </a:ext>
            </a:extLst>
          </p:cNvPr>
          <p:cNvCxnSpPr>
            <a:cxnSpLocks/>
            <a:endCxn id="13" idx="0"/>
          </p:cNvCxnSpPr>
          <p:nvPr/>
        </p:nvCxnSpPr>
        <p:spPr>
          <a:xfrm>
            <a:off x="4121944" y="2717234"/>
            <a:ext cx="0" cy="292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7E18F6-2A67-79EE-1093-1E40D1ED2693}"/>
              </a:ext>
            </a:extLst>
          </p:cNvPr>
          <p:cNvCxnSpPr/>
          <p:nvPr/>
        </p:nvCxnSpPr>
        <p:spPr>
          <a:xfrm>
            <a:off x="1506538" y="2395700"/>
            <a:ext cx="722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3E0C02-7889-0A83-618E-E20EB971AB18}"/>
              </a:ext>
            </a:extLst>
          </p:cNvPr>
          <p:cNvCxnSpPr/>
          <p:nvPr/>
        </p:nvCxnSpPr>
        <p:spPr>
          <a:xfrm flipV="1">
            <a:off x="2801144" y="2863316"/>
            <a:ext cx="1275556" cy="1055291"/>
          </a:xfrm>
          <a:prstGeom prst="bentConnector3">
            <a:avLst>
              <a:gd name="adj1" fmla="val -102334"/>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7BF71CF-E93E-8661-EE9E-2EDA81050AEB}"/>
              </a:ext>
            </a:extLst>
          </p:cNvPr>
          <p:cNvSpPr/>
          <p:nvPr/>
        </p:nvSpPr>
        <p:spPr>
          <a:xfrm>
            <a:off x="6867527" y="2395700"/>
            <a:ext cx="1739898" cy="71069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dirty="0"/>
              <a:t>REPEAT</a:t>
            </a:r>
            <a:endParaRPr lang="en-US" dirty="0"/>
          </a:p>
        </p:txBody>
      </p:sp>
      <p:cxnSp>
        <p:nvCxnSpPr>
          <p:cNvPr id="34" name="Straight Arrow Connector 33">
            <a:extLst>
              <a:ext uri="{FF2B5EF4-FFF2-40B4-BE49-F238E27FC236}">
                <a16:creationId xmlns:a16="http://schemas.microsoft.com/office/drawing/2014/main" id="{33CAD2D2-8B3B-4A8A-0875-8EE0D4016148}"/>
              </a:ext>
            </a:extLst>
          </p:cNvPr>
          <p:cNvCxnSpPr/>
          <p:nvPr/>
        </p:nvCxnSpPr>
        <p:spPr>
          <a:xfrm flipH="1">
            <a:off x="4167189" y="2806700"/>
            <a:ext cx="2678111" cy="5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C147E1C-59A7-0662-6268-9EB9AE7B0662}"/>
              </a:ext>
            </a:extLst>
          </p:cNvPr>
          <p:cNvSpPr/>
          <p:nvPr/>
        </p:nvSpPr>
        <p:spPr>
          <a:xfrm>
            <a:off x="841377" y="5535000"/>
            <a:ext cx="3171824" cy="62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en-US"/>
              <a:t>SEND MESSAGE TO CONTROL ROOM</a:t>
            </a:r>
            <a:endParaRPr lang="en-US"/>
          </a:p>
        </p:txBody>
      </p:sp>
      <p:sp>
        <p:nvSpPr>
          <p:cNvPr id="36" name="Rectangle 35">
            <a:extLst>
              <a:ext uri="{FF2B5EF4-FFF2-40B4-BE49-F238E27FC236}">
                <a16:creationId xmlns:a16="http://schemas.microsoft.com/office/drawing/2014/main" id="{84E75F76-DDF7-973C-ACCF-98A210EE6F37}"/>
              </a:ext>
            </a:extLst>
          </p:cNvPr>
          <p:cNvSpPr/>
          <p:nvPr/>
        </p:nvSpPr>
        <p:spPr>
          <a:xfrm>
            <a:off x="4540250" y="5553040"/>
            <a:ext cx="2813050" cy="5884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en-US" sz="1600" dirty="0"/>
              <a:t>SEND CLEANING VEHICAL FOR CLEANING</a:t>
            </a:r>
            <a:endParaRPr lang="en-US" sz="1600" dirty="0"/>
          </a:p>
        </p:txBody>
      </p:sp>
      <p:sp>
        <p:nvSpPr>
          <p:cNvPr id="37" name="Rectangle 36">
            <a:extLst>
              <a:ext uri="{FF2B5EF4-FFF2-40B4-BE49-F238E27FC236}">
                <a16:creationId xmlns:a16="http://schemas.microsoft.com/office/drawing/2014/main" id="{60B5EAFF-B549-F1D1-0FBE-69EBE39388D5}"/>
              </a:ext>
            </a:extLst>
          </p:cNvPr>
          <p:cNvSpPr/>
          <p:nvPr/>
        </p:nvSpPr>
        <p:spPr>
          <a:xfrm>
            <a:off x="7772400" y="5553040"/>
            <a:ext cx="2444750" cy="5884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en-US"/>
              <a:t>UPDATE STATUS OF DUSTBIN</a:t>
            </a:r>
            <a:endParaRPr lang="en-US"/>
          </a:p>
        </p:txBody>
      </p:sp>
      <p:sp>
        <p:nvSpPr>
          <p:cNvPr id="38" name="Oval 37">
            <a:extLst>
              <a:ext uri="{FF2B5EF4-FFF2-40B4-BE49-F238E27FC236}">
                <a16:creationId xmlns:a16="http://schemas.microsoft.com/office/drawing/2014/main" id="{DBBCC33A-4A04-312A-C719-D1E3C635D0F7}"/>
              </a:ext>
            </a:extLst>
          </p:cNvPr>
          <p:cNvSpPr/>
          <p:nvPr/>
        </p:nvSpPr>
        <p:spPr>
          <a:xfrm>
            <a:off x="10566400" y="6229350"/>
            <a:ext cx="1568450" cy="5143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en-US"/>
              <a:t>REPEAT</a:t>
            </a:r>
            <a:endParaRPr lang="en-US"/>
          </a:p>
        </p:txBody>
      </p:sp>
      <p:cxnSp>
        <p:nvCxnSpPr>
          <p:cNvPr id="45" name="Connector: Elbow 44">
            <a:extLst>
              <a:ext uri="{FF2B5EF4-FFF2-40B4-BE49-F238E27FC236}">
                <a16:creationId xmlns:a16="http://schemas.microsoft.com/office/drawing/2014/main" id="{58CC430A-E6A4-3B35-1D2E-0832D49A3B63}"/>
              </a:ext>
            </a:extLst>
          </p:cNvPr>
          <p:cNvCxnSpPr>
            <a:cxnSpLocks/>
          </p:cNvCxnSpPr>
          <p:nvPr/>
        </p:nvCxnSpPr>
        <p:spPr>
          <a:xfrm rot="5400000">
            <a:off x="3609204" y="5008652"/>
            <a:ext cx="707185" cy="3182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44843D8-902E-7F04-65B7-2559E488E660}"/>
              </a:ext>
            </a:extLst>
          </p:cNvPr>
          <p:cNvCxnSpPr>
            <a:stCxn id="35" idx="3"/>
            <a:endCxn id="36" idx="1"/>
          </p:cNvCxnSpPr>
          <p:nvPr/>
        </p:nvCxnSpPr>
        <p:spPr>
          <a:xfrm flipV="1">
            <a:off x="4013201" y="5847275"/>
            <a:ext cx="5270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2379119-688D-9235-68FF-139777DF0A84}"/>
              </a:ext>
            </a:extLst>
          </p:cNvPr>
          <p:cNvCxnSpPr>
            <a:stCxn id="36" idx="3"/>
            <a:endCxn id="37" idx="1"/>
          </p:cNvCxnSpPr>
          <p:nvPr/>
        </p:nvCxnSpPr>
        <p:spPr>
          <a:xfrm>
            <a:off x="7353300" y="5847275"/>
            <a:ext cx="419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8B40B639-4E18-ADFF-6DC8-514CB18193DC}"/>
              </a:ext>
            </a:extLst>
          </p:cNvPr>
          <p:cNvCxnSpPr>
            <a:cxnSpLocks/>
            <a:stCxn id="37" idx="3"/>
            <a:endCxn id="38" idx="0"/>
          </p:cNvCxnSpPr>
          <p:nvPr/>
        </p:nvCxnSpPr>
        <p:spPr>
          <a:xfrm>
            <a:off x="10217150" y="5847275"/>
            <a:ext cx="1133475" cy="382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952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2765">
              <a:srgbClr val="83938D"/>
            </a:gs>
            <a:gs pos="22531">
              <a:srgbClr val="82938E"/>
            </a:gs>
            <a:gs pos="22062">
              <a:srgbClr val="80938F"/>
            </a:gs>
            <a:gs pos="21125">
              <a:srgbClr val="7D9292"/>
            </a:gs>
            <a:gs pos="19250">
              <a:srgbClr val="779197"/>
            </a:gs>
            <a:gs pos="5000">
              <a:srgbClr val="6A8FA1"/>
            </a:gs>
            <a:gs pos="99000">
              <a:srgbClr val="508AB6">
                <a:alpha val="48627"/>
              </a:srgbClr>
            </a:gs>
            <a:gs pos="79000">
              <a:srgbClr val="5D8DAC">
                <a:lumMod val="100000"/>
              </a:srgbClr>
            </a:gs>
            <a:gs pos="59500">
              <a:srgbClr val="6A8FA1"/>
            </a:gs>
            <a:gs pos="47000">
              <a:schemeClr val="accent6">
                <a:lumMod val="89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3582-DE75-793F-EDBB-271AD9167B07}"/>
              </a:ext>
            </a:extLst>
          </p:cNvPr>
          <p:cNvSpPr>
            <a:spLocks noGrp="1"/>
          </p:cNvSpPr>
          <p:nvPr>
            <p:ph type="title"/>
          </p:nvPr>
        </p:nvSpPr>
        <p:spPr>
          <a:xfrm>
            <a:off x="348344" y="762000"/>
            <a:ext cx="10983686" cy="146957"/>
          </a:xfrm>
        </p:spPr>
        <p:txBody>
          <a:bodyPr>
            <a:normAutofit fontScale="90000"/>
          </a:bodyPr>
          <a:lstStyle/>
          <a:p>
            <a:pPr algn="ctr"/>
            <a:r>
              <a:rPr lang="en-US" dirty="0">
                <a:solidFill>
                  <a:schemeClr val="accent3">
                    <a:lumMod val="40000"/>
                    <a:lumOff val="60000"/>
                  </a:schemeClr>
                </a:solidFill>
                <a:latin typeface="Arial Black" panose="020B0A04020102020204" pitchFamily="34" charset="0"/>
              </a:rPr>
              <a:t>Components:</a:t>
            </a:r>
            <a:br>
              <a:rPr lang="en-US" dirty="0">
                <a:solidFill>
                  <a:schemeClr val="accent3">
                    <a:lumMod val="40000"/>
                    <a:lumOff val="60000"/>
                  </a:schemeClr>
                </a:solidFill>
                <a:latin typeface="Arial Black" panose="020B0A04020102020204" pitchFamily="34" charset="0"/>
              </a:rPr>
            </a:br>
            <a:endParaRPr lang="en-US" dirty="0">
              <a:solidFill>
                <a:schemeClr val="accent3">
                  <a:lumMod val="40000"/>
                  <a:lumOff val="60000"/>
                </a:schemeClr>
              </a:solidFill>
              <a:latin typeface="Arial Black" panose="020B0A04020102020204" pitchFamily="34" charset="0"/>
            </a:endParaRPr>
          </a:p>
        </p:txBody>
      </p:sp>
      <p:sp>
        <p:nvSpPr>
          <p:cNvPr id="6" name="Content Placeholder 5">
            <a:extLst>
              <a:ext uri="{FF2B5EF4-FFF2-40B4-BE49-F238E27FC236}">
                <a16:creationId xmlns:a16="http://schemas.microsoft.com/office/drawing/2014/main" id="{2723DA5B-B998-5FE7-709C-1F1344D6F5F6}"/>
              </a:ext>
            </a:extLst>
          </p:cNvPr>
          <p:cNvSpPr>
            <a:spLocks noGrp="1"/>
          </p:cNvSpPr>
          <p:nvPr>
            <p:ph type="body" idx="1"/>
          </p:nvPr>
        </p:nvSpPr>
        <p:spPr/>
        <p:txBody>
          <a:bodyPr>
            <a:normAutofit/>
          </a:bodyPr>
          <a:lstStyle/>
          <a:p>
            <a:pPr algn="ctr"/>
            <a:endParaRPr lang="en-US" dirty="0"/>
          </a:p>
          <a:p>
            <a:pPr algn="ctr"/>
            <a:endParaRPr lang="en-US" dirty="0"/>
          </a:p>
          <a:p>
            <a:pPr algn="ctr"/>
            <a:endParaRPr lang="en-US" dirty="0"/>
          </a:p>
          <a:p>
            <a:pPr marL="0" indent="0" algn="ctr">
              <a:buNone/>
            </a:pPr>
            <a:endParaRPr lang="en-US" dirty="0"/>
          </a:p>
        </p:txBody>
      </p:sp>
      <p:sp>
        <p:nvSpPr>
          <p:cNvPr id="3" name="Content Placeholder 2">
            <a:extLst>
              <a:ext uri="{FF2B5EF4-FFF2-40B4-BE49-F238E27FC236}">
                <a16:creationId xmlns:a16="http://schemas.microsoft.com/office/drawing/2014/main" id="{CC21898D-7273-EE7C-DBC5-A9FD375515E7}"/>
              </a:ext>
            </a:extLst>
          </p:cNvPr>
          <p:cNvSpPr>
            <a:spLocks noGrp="1"/>
          </p:cNvSpPr>
          <p:nvPr>
            <p:ph sz="half" idx="2"/>
          </p:nvPr>
        </p:nvSpPr>
        <p:spPr>
          <a:xfrm>
            <a:off x="261258" y="952500"/>
            <a:ext cx="8153516" cy="5266185"/>
          </a:xfrm>
        </p:spPr>
        <p:txBody>
          <a:bodyPr/>
          <a:lstStyle/>
          <a:p>
            <a:pPr algn="just"/>
            <a:r>
              <a:rPr lang="en-US" b="1" i="0" u="none" strike="noStrike" dirty="0">
                <a:solidFill>
                  <a:schemeClr val="bg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ESP8266 Controller</a:t>
            </a:r>
            <a:r>
              <a:rPr lang="en-US" b="1" i="0" u="none" strike="noStrike" dirty="0">
                <a:solidFill>
                  <a:schemeClr val="bg1"/>
                </a:solidFill>
                <a:effectLst/>
                <a:latin typeface="Times New Roman" panose="02020603050405020304" pitchFamily="18" charset="0"/>
                <a:cs typeface="Times New Roman" panose="02020603050405020304" pitchFamily="18" charset="0"/>
              </a:rPr>
              <a:t> : </a:t>
            </a:r>
            <a:r>
              <a:rPr lang="en-US" sz="1800" b="0" i="0" dirty="0">
                <a:solidFill>
                  <a:schemeClr val="bg1"/>
                </a:solidFill>
                <a:effectLst/>
                <a:latin typeface="Times New Roman" panose="02020603050405020304" pitchFamily="18" charset="0"/>
                <a:cs typeface="Times New Roman" panose="02020603050405020304" pitchFamily="18" charset="0"/>
              </a:rPr>
              <a:t>This project brings support for the ESP8266 chip to the Arduino environment. It lets you write sketches, using familiar Arduino functions and libraries, and run them directly on ESP8266, with no external microcontroller required.</a:t>
            </a:r>
          </a:p>
          <a:p>
            <a:pPr algn="just"/>
            <a:r>
              <a:rPr lang="en-US" sz="1800" b="0" i="0" dirty="0">
                <a:solidFill>
                  <a:schemeClr val="bg1"/>
                </a:solidFill>
                <a:effectLst/>
                <a:latin typeface="Times New Roman" panose="02020603050405020304" pitchFamily="18" charset="0"/>
                <a:cs typeface="Times New Roman" panose="02020603050405020304" pitchFamily="18" charset="0"/>
              </a:rPr>
              <a:t>ESP8266 Arduino core comes with libraries to communicate over Wi-Fi using TCP and UDP, set up HTTP, m DNS, SSDP, and DNS servers, do OTA updates, use a file system in flash memory, and work with SD cards, servos, SPI and I2C peripherals</a:t>
            </a:r>
            <a:r>
              <a:rPr lang="en-US" sz="1800" b="0" i="0" dirty="0">
                <a:solidFill>
                  <a:srgbClr val="E6EDF3"/>
                </a:solidFill>
                <a:effectLst/>
                <a:latin typeface="-apple-system"/>
              </a:rPr>
              <a:t>.</a:t>
            </a:r>
          </a:p>
          <a:p>
            <a:pPr algn="just"/>
            <a:endParaRPr lang="en-US" sz="1800" dirty="0">
              <a:solidFill>
                <a:srgbClr val="E6EDF3"/>
              </a:solidFill>
              <a:latin typeface="-apple-system"/>
            </a:endParaRPr>
          </a:p>
          <a:p>
            <a:pPr marL="0" indent="0" algn="just">
              <a:buNone/>
            </a:pPr>
            <a:endParaRPr lang="en-US" sz="1500" b="0" i="0" dirty="0">
              <a:solidFill>
                <a:srgbClr val="E6EDF3"/>
              </a:solidFill>
              <a:effectLst/>
              <a:latin typeface="-apple-system"/>
            </a:endParaRPr>
          </a:p>
          <a:p>
            <a:pPr algn="just"/>
            <a:r>
              <a:rPr lang="en-US" sz="2000" b="1" i="0" u="none" strike="noStrike" dirty="0">
                <a:solidFill>
                  <a:schemeClr val="bg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GSM Module</a:t>
            </a:r>
            <a:r>
              <a:rPr lang="en-US" sz="2000" b="1" i="0" u="none" strike="noStrike" dirty="0">
                <a:solidFill>
                  <a:schemeClr val="bg1"/>
                </a:solidFill>
                <a:effectLst/>
                <a:latin typeface="Times New Roman" panose="02020603050405020304" pitchFamily="18" charset="0"/>
                <a:cs typeface="Times New Roman" panose="02020603050405020304" pitchFamily="18" charset="0"/>
              </a:rPr>
              <a:t>(Global system for Mobile Communication)  </a:t>
            </a:r>
            <a:r>
              <a:rPr lang="en-US" sz="2800" b="1" i="0" u="none" strike="noStrike" dirty="0">
                <a:solidFill>
                  <a:schemeClr val="bg1"/>
                </a:solidFill>
                <a:effectLst/>
                <a:latin typeface="Times New Roman" panose="02020603050405020304" pitchFamily="18" charset="0"/>
                <a:cs typeface="Times New Roman" panose="02020603050405020304" pitchFamily="18" charset="0"/>
              </a:rPr>
              <a:t>:</a:t>
            </a:r>
            <a:r>
              <a:rPr lang="en-US" sz="1800" b="0" i="0" dirty="0">
                <a:solidFill>
                  <a:schemeClr val="bg1"/>
                </a:solidFill>
                <a:effectLst/>
                <a:latin typeface="Times New Roman" panose="02020603050405020304" pitchFamily="18" charset="0"/>
                <a:cs typeface="Times New Roman" panose="02020603050405020304" pitchFamily="18" charset="0"/>
              </a:rPr>
              <a:t>A GSM module is a device that allows electronic devices to communicate with each other over the </a:t>
            </a:r>
            <a:r>
              <a:rPr lang="en-US" sz="1800" b="0" i="0" strike="noStrike" dirty="0">
                <a:solidFill>
                  <a:schemeClr val="bg1"/>
                </a:solidFill>
                <a:effectLst/>
                <a:latin typeface="Times New Roman" panose="02020603050405020304" pitchFamily="18" charset="0"/>
                <a:cs typeface="Times New Roman" panose="02020603050405020304" pitchFamily="18" charset="0"/>
                <a:hlinkClick r:id="rId4" tooltip="GSM">
                  <a:extLst>
                    <a:ext uri="{A12FA001-AC4F-418D-AE19-62706E023703}">
                      <ahyp:hlinkClr xmlns:ahyp="http://schemas.microsoft.com/office/drawing/2018/hyperlinkcolor" val="tx"/>
                    </a:ext>
                  </a:extLst>
                </a:hlinkClick>
              </a:rPr>
              <a:t>GSM</a:t>
            </a:r>
            <a:r>
              <a:rPr lang="en-US" sz="1800" b="0" i="0" dirty="0">
                <a:solidFill>
                  <a:schemeClr val="bg1"/>
                </a:solidFill>
                <a:effectLst/>
                <a:latin typeface="Times New Roman" panose="02020603050405020304" pitchFamily="18" charset="0"/>
                <a:cs typeface="Times New Roman" panose="02020603050405020304" pitchFamily="18" charset="0"/>
              </a:rPr>
              <a:t> network. GSM is a standard for digital cellular communications, which means that it provides a platform for mobile devices to communicate with each other wirelessly. The GSM module is a specialized device that enables a device to send and receive data over the GSM network</a:t>
            </a:r>
            <a:r>
              <a:rPr lang="en-US" sz="1800" b="0" i="0" dirty="0">
                <a:solidFill>
                  <a:srgbClr val="202122"/>
                </a:solidFill>
                <a:effectLst/>
                <a:latin typeface="Times New Roman" panose="02020603050405020304" pitchFamily="18" charset="0"/>
                <a:cs typeface="Times New Roman" panose="02020603050405020304" pitchFamily="18" charset="0"/>
              </a:rPr>
              <a:t>.</a:t>
            </a:r>
            <a:endParaRPr lang="en-US" sz="1800" b="0" i="0" dirty="0">
              <a:solidFill>
                <a:schemeClr val="bg1"/>
              </a:solidFill>
              <a:effectLst/>
              <a:latin typeface="Times New Roman" panose="02020603050405020304" pitchFamily="18" charset="0"/>
              <a:cs typeface="Times New Roman" panose="02020603050405020304" pitchFamily="18" charset="0"/>
            </a:endParaRPr>
          </a:p>
          <a:p>
            <a:pPr algn="just"/>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p>
        </p:txBody>
      </p:sp>
      <p:pic>
        <p:nvPicPr>
          <p:cNvPr id="14" name="Content Placeholder 13">
            <a:extLst>
              <a:ext uri="{FF2B5EF4-FFF2-40B4-BE49-F238E27FC236}">
                <a16:creationId xmlns:a16="http://schemas.microsoft.com/office/drawing/2014/main" id="{8C0A479F-BBD1-8993-9443-24CCC19D0B1F}"/>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rot="5400000">
            <a:off x="8603700" y="1460269"/>
            <a:ext cx="3119460" cy="1652600"/>
          </a:xfrm>
        </p:spPr>
      </p:pic>
      <p:pic>
        <p:nvPicPr>
          <p:cNvPr id="18" name="Picture 17">
            <a:extLst>
              <a:ext uri="{FF2B5EF4-FFF2-40B4-BE49-F238E27FC236}">
                <a16:creationId xmlns:a16="http://schemas.microsoft.com/office/drawing/2014/main" id="{35002838-B4E0-C15E-9CA4-D938D2F17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7130" y="4493236"/>
            <a:ext cx="2352008" cy="2110323"/>
          </a:xfrm>
          <a:prstGeom prst="rect">
            <a:avLst/>
          </a:prstGeom>
        </p:spPr>
      </p:pic>
    </p:spTree>
    <p:extLst>
      <p:ext uri="{BB962C8B-B14F-4D97-AF65-F5344CB8AC3E}">
        <p14:creationId xmlns:p14="http://schemas.microsoft.com/office/powerpoint/2010/main" val="3801412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2765">
              <a:srgbClr val="83938D"/>
            </a:gs>
            <a:gs pos="22531">
              <a:srgbClr val="82938E"/>
            </a:gs>
            <a:gs pos="22062">
              <a:srgbClr val="80938F"/>
            </a:gs>
            <a:gs pos="21125">
              <a:srgbClr val="7D9292"/>
            </a:gs>
            <a:gs pos="19250">
              <a:srgbClr val="779197"/>
            </a:gs>
            <a:gs pos="5000">
              <a:srgbClr val="6A8FA1"/>
            </a:gs>
            <a:gs pos="99000">
              <a:srgbClr val="508AB6">
                <a:alpha val="48627"/>
              </a:srgbClr>
            </a:gs>
            <a:gs pos="79000">
              <a:srgbClr val="5D8DAC">
                <a:lumMod val="100000"/>
              </a:srgbClr>
            </a:gs>
            <a:gs pos="59500">
              <a:srgbClr val="6A8FA1"/>
            </a:gs>
            <a:gs pos="47000">
              <a:schemeClr val="accent6">
                <a:lumMod val="89000"/>
              </a:schemeClr>
            </a:gs>
          </a:gsLst>
          <a:lin ang="81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21898D-7273-EE7C-DBC5-A9FD375515E7}"/>
              </a:ext>
            </a:extLst>
          </p:cNvPr>
          <p:cNvSpPr>
            <a:spLocks noGrp="1"/>
          </p:cNvSpPr>
          <p:nvPr>
            <p:ph sz="half" idx="2"/>
          </p:nvPr>
        </p:nvSpPr>
        <p:spPr>
          <a:xfrm>
            <a:off x="125185" y="255814"/>
            <a:ext cx="8169729" cy="6362700"/>
          </a:xfrm>
        </p:spPr>
        <p:txBody>
          <a:bodyPr>
            <a:normAutofit/>
          </a:bodyPr>
          <a:lstStyle/>
          <a:p>
            <a:pPr algn="just"/>
            <a:r>
              <a:rPr lang="en-US" b="1" i="0" u="sng" dirty="0">
                <a:solidFill>
                  <a:srgbClr val="2C2F34"/>
                </a:solidFill>
                <a:effectLst/>
                <a:latin typeface="Times New Roman" panose="02020603050405020304" pitchFamily="18" charset="0"/>
                <a:cs typeface="Times New Roman" panose="02020603050405020304" pitchFamily="18" charset="0"/>
              </a:rPr>
              <a:t>16×2 LCD Display with I2C</a:t>
            </a:r>
            <a:r>
              <a:rPr lang="en-US" b="1" i="0" dirty="0">
                <a:solidFill>
                  <a:srgbClr val="2C2F34"/>
                </a:solidFill>
                <a:effectLst/>
                <a:latin typeface="Times New Roman" panose="02020603050405020304" pitchFamily="18" charset="0"/>
                <a:cs typeface="Times New Roman" panose="02020603050405020304" pitchFamily="18" charset="0"/>
              </a:rPr>
              <a:t> : </a:t>
            </a:r>
            <a:r>
              <a:rPr lang="en-US" sz="1500" b="0" i="0" dirty="0">
                <a:solidFill>
                  <a:schemeClr val="bg1"/>
                </a:solidFill>
                <a:effectLst/>
                <a:latin typeface="Times New Roman" panose="02020603050405020304" pitchFamily="18" charset="0"/>
                <a:cs typeface="Times New Roman" panose="02020603050405020304" pitchFamily="18" charset="0"/>
              </a:rPr>
              <a:t>16×2 LCD is an Alphanumeric display that can show up to 32 characters on a single screen. You can display more characters by scrolling the texts one by one. The I2C Module is used to reduce the no. of pins needed for the </a:t>
            </a:r>
            <a:r>
              <a:rPr lang="en-US" sz="1500" b="0" i="0" dirty="0" err="1">
                <a:solidFill>
                  <a:schemeClr val="bg1"/>
                </a:solidFill>
                <a:effectLst/>
                <a:latin typeface="Times New Roman" panose="02020603050405020304" pitchFamily="18" charset="0"/>
                <a:cs typeface="Times New Roman" panose="02020603050405020304" pitchFamily="18" charset="0"/>
              </a:rPr>
              <a:t>display.A</a:t>
            </a:r>
            <a:r>
              <a:rPr lang="en-US" sz="1500" b="0" i="0" dirty="0">
                <a:solidFill>
                  <a:schemeClr val="bg1"/>
                </a:solidFill>
                <a:effectLst/>
                <a:latin typeface="Times New Roman" panose="02020603050405020304" pitchFamily="18" charset="0"/>
                <a:cs typeface="Times New Roman" panose="02020603050405020304" pitchFamily="18" charset="0"/>
              </a:rPr>
              <a:t> 16×2 LCD means it can display 16 characters per line and there are 2 such lines. In this LCD each character is displayed in 5×7 pixel matrix. This LCD has two registers, namely, Command and Data.</a:t>
            </a:r>
          </a:p>
          <a:p>
            <a:pPr algn="just"/>
            <a:endParaRPr lang="en-US" sz="1500" b="1" i="0" dirty="0">
              <a:solidFill>
                <a:schemeClr val="bg1"/>
              </a:solidFill>
              <a:effectLst/>
              <a:latin typeface="Times New Roman" panose="02020603050405020304" pitchFamily="18" charset="0"/>
              <a:cs typeface="Times New Roman" panose="02020603050405020304" pitchFamily="18" charset="0"/>
            </a:endParaRPr>
          </a:p>
          <a:p>
            <a:pPr algn="just"/>
            <a:r>
              <a:rPr lang="en-US" b="1" i="0" u="sng" dirty="0">
                <a:solidFill>
                  <a:srgbClr val="2C2F34"/>
                </a:solidFill>
                <a:effectLst/>
                <a:latin typeface="Times New Roman" panose="02020603050405020304" pitchFamily="18" charset="0"/>
                <a:cs typeface="Times New Roman" panose="02020603050405020304" pitchFamily="18" charset="0"/>
              </a:rPr>
              <a:t>GPS Module</a:t>
            </a:r>
            <a:r>
              <a:rPr lang="en-US" sz="1500" b="1" i="0" u="sng" dirty="0">
                <a:solidFill>
                  <a:srgbClr val="2C2F34"/>
                </a:solidFill>
                <a:effectLst/>
                <a:latin typeface="Times New Roman" panose="02020603050405020304" pitchFamily="18" charset="0"/>
                <a:cs typeface="Times New Roman" panose="02020603050405020304" pitchFamily="18" charset="0"/>
              </a:rPr>
              <a:t> </a:t>
            </a:r>
            <a:r>
              <a:rPr lang="en-US" sz="1500" b="1" i="0" dirty="0">
                <a:solidFill>
                  <a:srgbClr val="2C2F34"/>
                </a:solidFill>
                <a:effectLst/>
                <a:latin typeface="Times New Roman" panose="02020603050405020304" pitchFamily="18" charset="0"/>
                <a:cs typeface="Times New Roman" panose="02020603050405020304" pitchFamily="18" charset="0"/>
              </a:rPr>
              <a:t> </a:t>
            </a:r>
            <a:r>
              <a:rPr lang="en-US" b="1" i="0" dirty="0">
                <a:solidFill>
                  <a:srgbClr val="2C2F34"/>
                </a:solidFill>
                <a:effectLst/>
                <a:latin typeface="Times New Roman" panose="02020603050405020304" pitchFamily="18" charset="0"/>
                <a:cs typeface="Times New Roman" panose="02020603050405020304" pitchFamily="18" charset="0"/>
              </a:rPr>
              <a:t>: </a:t>
            </a:r>
            <a:r>
              <a:rPr lang="en-US" sz="1500" b="0" i="0" dirty="0">
                <a:solidFill>
                  <a:schemeClr val="bg1"/>
                </a:solidFill>
                <a:effectLst/>
                <a:latin typeface="Times New Roman" panose="02020603050405020304" pitchFamily="18" charset="0"/>
                <a:cs typeface="Times New Roman" panose="02020603050405020304" pitchFamily="18" charset="0"/>
              </a:rPr>
              <a:t>One of the global positioning system (GPS) devices </a:t>
            </a:r>
            <a:r>
              <a:rPr lang="en-US" sz="1500" b="0" i="0" dirty="0" err="1">
                <a:solidFill>
                  <a:schemeClr val="bg1"/>
                </a:solidFill>
                <a:effectLst/>
                <a:latin typeface="Times New Roman" panose="02020603050405020304" pitchFamily="18" charset="0"/>
                <a:cs typeface="Times New Roman" panose="02020603050405020304" pitchFamily="18" charset="0"/>
              </a:rPr>
              <a:t>ultilize</a:t>
            </a:r>
            <a:r>
              <a:rPr lang="en-US" sz="1500" b="0" i="0" dirty="0">
                <a:solidFill>
                  <a:schemeClr val="bg1"/>
                </a:solidFill>
                <a:effectLst/>
                <a:latin typeface="Times New Roman" panose="02020603050405020304" pitchFamily="18" charset="0"/>
                <a:cs typeface="Times New Roman" panose="02020603050405020304" pitchFamily="18" charset="0"/>
              </a:rPr>
              <a:t> data from satellites to locate a specific point on the Earth in a process named trilateration. Meanwhile, a GPS receiver measures the distances to satellites using radio signals to </a:t>
            </a:r>
            <a:r>
              <a:rPr lang="en-US" sz="1500" b="0" i="0" dirty="0" err="1">
                <a:solidFill>
                  <a:schemeClr val="bg1"/>
                </a:solidFill>
                <a:effectLst/>
                <a:latin typeface="Times New Roman" panose="02020603050405020304" pitchFamily="18" charset="0"/>
                <a:cs typeface="Times New Roman" panose="02020603050405020304" pitchFamily="18" charset="0"/>
              </a:rPr>
              <a:t>trilaterate</a:t>
            </a:r>
            <a:r>
              <a:rPr lang="en-US" sz="1500" b="0" i="0" dirty="0">
                <a:solidFill>
                  <a:schemeClr val="bg1"/>
                </a:solidFill>
                <a:effectLst/>
                <a:latin typeface="Times New Roman" panose="02020603050405020304" pitchFamily="18" charset="0"/>
                <a:cs typeface="Times New Roman" panose="02020603050405020304" pitchFamily="18" charset="0"/>
              </a:rPr>
              <a:t>. And trilateration is similar to triangulation, which measures angles, depicted in this illustration (Tim Gunther, 2020). GPS modules contain tiny processors and antennas that directly receive data sent by satellites through dedicated RF frequencies. From there, it’ll receive timestamp from each visible satellites, along with other pieces of data. If the module’s antenna can spot 4 or more satellites, it’s able to accurately calculate its position and time.</a:t>
            </a:r>
          </a:p>
          <a:p>
            <a:pPr marL="0" indent="0" algn="just">
              <a:buNone/>
            </a:pPr>
            <a:endParaRPr lang="en-US" sz="1500" b="0" i="0" dirty="0">
              <a:solidFill>
                <a:schemeClr val="bg1"/>
              </a:solidFill>
              <a:effectLst/>
              <a:latin typeface="Times New Roman" panose="02020603050405020304" pitchFamily="18" charset="0"/>
              <a:cs typeface="Times New Roman" panose="02020603050405020304" pitchFamily="18" charset="0"/>
            </a:endParaRPr>
          </a:p>
          <a:p>
            <a:pPr algn="just"/>
            <a:r>
              <a:rPr lang="en-US" b="1" i="0" u="sng" dirty="0">
                <a:solidFill>
                  <a:srgbClr val="2C2F34"/>
                </a:solidFill>
                <a:effectLst/>
                <a:latin typeface="Times New Roman" panose="02020603050405020304" pitchFamily="18" charset="0"/>
                <a:cs typeface="Times New Roman" panose="02020603050405020304" pitchFamily="18" charset="0"/>
              </a:rPr>
              <a:t>Ultrasonic Sensor </a:t>
            </a:r>
            <a:r>
              <a:rPr lang="en-US" b="1" i="0" dirty="0">
                <a:solidFill>
                  <a:srgbClr val="2C2F34"/>
                </a:solidFill>
                <a:effectLst/>
                <a:latin typeface="Times New Roman" panose="02020603050405020304" pitchFamily="18" charset="0"/>
                <a:cs typeface="Times New Roman" panose="02020603050405020304" pitchFamily="18" charset="0"/>
              </a:rPr>
              <a:t>:</a:t>
            </a:r>
            <a:r>
              <a:rPr lang="en-US" sz="1500" b="0" i="0" dirty="0">
                <a:solidFill>
                  <a:schemeClr val="bg1"/>
                </a:solidFill>
                <a:effectLst/>
                <a:latin typeface="Times New Roman" panose="02020603050405020304" pitchFamily="18" charset="0"/>
                <a:cs typeface="Times New Roman" panose="02020603050405020304" pitchFamily="18" charset="0"/>
              </a:rPr>
              <a:t>Ultrasonic detection is one of the greatest ways of reliably sensing levels and determining proximity. Since they have been in use for many years, ultrasonic sensors have a significant portion of the sensing market. These sensors play a crucial role in countless applications, from industrial automation to robotics and automotive safety systems. In this brief overview, we’ll delve into the mechanics of ultrasonic sensor working. The use of ultrasonic sensors in various fields, such as drones and electric cars, is growing as the automation sector develops. This blog provides a deep knowledge of what is ultrasonic sensor and how it works.</a:t>
            </a:r>
            <a:endParaRPr lang="en-US" sz="1500" b="0" i="0" u="sng" dirty="0">
              <a:solidFill>
                <a:schemeClr val="bg1"/>
              </a:solidFill>
              <a:effectLst/>
              <a:latin typeface="Times New Roman" panose="02020603050405020304" pitchFamily="18" charset="0"/>
              <a:cs typeface="Times New Roman" panose="02020603050405020304" pitchFamily="18" charset="0"/>
            </a:endParaRPr>
          </a:p>
          <a:p>
            <a:pPr algn="just"/>
            <a:r>
              <a:rPr lang="en-US" b="1" i="0" u="sng" dirty="0">
                <a:solidFill>
                  <a:schemeClr val="bg1"/>
                </a:solidFill>
                <a:effectLst/>
                <a:latin typeface="Times New Roman" panose="02020603050405020304" pitchFamily="18" charset="0"/>
                <a:cs typeface="Times New Roman" panose="02020603050405020304" pitchFamily="18" charset="0"/>
              </a:rPr>
              <a:t>Wires :</a:t>
            </a:r>
          </a:p>
          <a:p>
            <a:pPr algn="just"/>
            <a:r>
              <a:rPr lang="en-US" b="1" u="sng" dirty="0">
                <a:solidFill>
                  <a:schemeClr val="bg1"/>
                </a:solidFill>
                <a:latin typeface="Times New Roman" panose="02020603050405020304" pitchFamily="18" charset="0"/>
                <a:cs typeface="Times New Roman" panose="02020603050405020304" pitchFamily="18" charset="0"/>
              </a:rPr>
              <a:t>5v DC Power Supply</a:t>
            </a:r>
            <a:r>
              <a:rPr lang="en-US" b="1" dirty="0">
                <a:solidFill>
                  <a:schemeClr val="bg1"/>
                </a:solidFill>
                <a:latin typeface="Times New Roman" panose="02020603050405020304" pitchFamily="18" charset="0"/>
                <a:cs typeface="Times New Roman" panose="02020603050405020304" pitchFamily="18" charset="0"/>
              </a:rPr>
              <a:t> :</a:t>
            </a:r>
            <a:endParaRPr lang="en-US" b="1" i="0" dirty="0">
              <a:solidFill>
                <a:schemeClr val="bg1"/>
              </a:solidFill>
              <a:effectLst/>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C64DF699-EA82-ED3E-783E-052D9A3C65B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9028102" y="306495"/>
            <a:ext cx="2800370" cy="1281122"/>
          </a:xfrm>
        </p:spPr>
      </p:pic>
      <p:pic>
        <p:nvPicPr>
          <p:cNvPr id="12" name="Picture 11">
            <a:extLst>
              <a:ext uri="{FF2B5EF4-FFF2-40B4-BE49-F238E27FC236}">
                <a16:creationId xmlns:a16="http://schemas.microsoft.com/office/drawing/2014/main" id="{E3F71DD6-72F3-DC78-AFA5-7D8E18103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8102" y="2212857"/>
            <a:ext cx="1429919" cy="1969644"/>
          </a:xfrm>
          <a:prstGeom prst="rect">
            <a:avLst/>
          </a:prstGeom>
        </p:spPr>
      </p:pic>
      <p:pic>
        <p:nvPicPr>
          <p:cNvPr id="15" name="Picture 14">
            <a:extLst>
              <a:ext uri="{FF2B5EF4-FFF2-40B4-BE49-F238E27FC236}">
                <a16:creationId xmlns:a16="http://schemas.microsoft.com/office/drawing/2014/main" id="{30EC9A28-4212-AED5-4A9F-D0FE7DA45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016" y="2212858"/>
            <a:ext cx="1313971" cy="1281122"/>
          </a:xfrm>
          <a:prstGeom prst="rect">
            <a:avLst/>
          </a:prstGeom>
        </p:spPr>
      </p:pic>
      <p:pic>
        <p:nvPicPr>
          <p:cNvPr id="17" name="Picture 16">
            <a:extLst>
              <a:ext uri="{FF2B5EF4-FFF2-40B4-BE49-F238E27FC236}">
                <a16:creationId xmlns:a16="http://schemas.microsoft.com/office/drawing/2014/main" id="{03BE0272-AEEB-4124-13A6-45C478B91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5917" y="5003341"/>
            <a:ext cx="3190898" cy="1466861"/>
          </a:xfrm>
          <a:prstGeom prst="rect">
            <a:avLst/>
          </a:prstGeom>
        </p:spPr>
      </p:pic>
    </p:spTree>
    <p:extLst>
      <p:ext uri="{BB962C8B-B14F-4D97-AF65-F5344CB8AC3E}">
        <p14:creationId xmlns:p14="http://schemas.microsoft.com/office/powerpoint/2010/main" val="257192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55BA-DACA-D544-705D-CD7ABC56D581}"/>
              </a:ext>
            </a:extLst>
          </p:cNvPr>
          <p:cNvSpPr>
            <a:spLocks noGrp="1"/>
          </p:cNvSpPr>
          <p:nvPr>
            <p:ph type="title"/>
          </p:nvPr>
        </p:nvSpPr>
        <p:spPr>
          <a:xfrm>
            <a:off x="2188029" y="492230"/>
            <a:ext cx="8284028" cy="612670"/>
          </a:xfrm>
        </p:spPr>
        <p:txBody>
          <a:bodyPr>
            <a:normAutofit/>
          </a:bodyPr>
          <a:lstStyle/>
          <a:p>
            <a:pPr algn="ctr"/>
            <a:r>
              <a:rPr lang="en-US" sz="2200" u="sng" dirty="0">
                <a:solidFill>
                  <a:schemeClr val="accent3">
                    <a:lumMod val="40000"/>
                    <a:lumOff val="60000"/>
                  </a:schemeClr>
                </a:solidFill>
                <a:latin typeface="Times New Roman" panose="02020603050405020304" pitchFamily="18" charset="0"/>
                <a:cs typeface="Times New Roman" panose="02020603050405020304" pitchFamily="18" charset="0"/>
              </a:rPr>
              <a:t>Circuit   diagram</a:t>
            </a:r>
            <a:r>
              <a:rPr lang="en-US" sz="2200" dirty="0">
                <a:solidFill>
                  <a:schemeClr val="accent3">
                    <a:lumMod val="40000"/>
                    <a:lumOff val="60000"/>
                  </a:schemeClr>
                </a:solidFill>
                <a:latin typeface="Times New Roman" panose="02020603050405020304" pitchFamily="18" charset="0"/>
                <a:cs typeface="Times New Roman" panose="02020603050405020304" pitchFamily="18" charset="0"/>
              </a:rPr>
              <a:t> :</a:t>
            </a:r>
            <a:endParaRPr lang="en-US" sz="2200" u="sng"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2876759-5262-B4ED-FA77-96B94817DB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54445"/>
            <a:ext cx="12192000" cy="5625325"/>
          </a:xfrm>
        </p:spPr>
      </p:pic>
    </p:spTree>
    <p:extLst>
      <p:ext uri="{BB962C8B-B14F-4D97-AF65-F5344CB8AC3E}">
        <p14:creationId xmlns:p14="http://schemas.microsoft.com/office/powerpoint/2010/main" val="243299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22765">
              <a:srgbClr val="508AB6"/>
            </a:gs>
            <a:gs pos="22531">
              <a:srgbClr val="82938E"/>
            </a:gs>
            <a:gs pos="22062">
              <a:srgbClr val="80938F"/>
            </a:gs>
            <a:gs pos="38000">
              <a:srgbClr val="7D9292">
                <a:lumMod val="93000"/>
                <a:alpha val="91000"/>
              </a:srgbClr>
            </a:gs>
            <a:gs pos="59000">
              <a:srgbClr val="779197"/>
            </a:gs>
            <a:gs pos="5000">
              <a:srgbClr val="6A8FA1"/>
            </a:gs>
            <a:gs pos="99000">
              <a:srgbClr val="508AB6">
                <a:alpha val="48627"/>
              </a:srgbClr>
            </a:gs>
            <a:gs pos="79000">
              <a:srgbClr val="5D8DAC">
                <a:lumMod val="100000"/>
              </a:srgbClr>
            </a:gs>
            <a:gs pos="45000">
              <a:srgbClr val="6A8FA1"/>
            </a:gs>
            <a:gs pos="98000">
              <a:schemeClr val="accent6">
                <a:lumMod val="89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064A-F880-1201-1F0C-63F6FBB1FB98}"/>
              </a:ext>
            </a:extLst>
          </p:cNvPr>
          <p:cNvSpPr>
            <a:spLocks noGrp="1"/>
          </p:cNvSpPr>
          <p:nvPr>
            <p:ph type="title"/>
          </p:nvPr>
        </p:nvSpPr>
        <p:spPr>
          <a:xfrm>
            <a:off x="913795" y="381000"/>
            <a:ext cx="10353762" cy="970450"/>
          </a:xfrm>
        </p:spPr>
        <p:txBody>
          <a:bodyPr/>
          <a:lstStyle/>
          <a:p>
            <a:r>
              <a:rPr lang="en-US" u="sng" dirty="0">
                <a:solidFill>
                  <a:schemeClr val="accent2">
                    <a:lumMod val="40000"/>
                    <a:lumOff val="60000"/>
                  </a:schemeClr>
                </a:solidFill>
                <a:latin typeface="Arial Black" panose="020B0A04020102020204" pitchFamily="34" charset="0"/>
              </a:rPr>
              <a:t>PIN CONFIGRATION OF CIRCUIT</a:t>
            </a:r>
            <a:r>
              <a:rPr lang="en-US" u="sng" dirty="0"/>
              <a:t>:</a:t>
            </a:r>
          </a:p>
        </p:txBody>
      </p:sp>
      <p:sp>
        <p:nvSpPr>
          <p:cNvPr id="3" name="Content Placeholder 2">
            <a:extLst>
              <a:ext uri="{FF2B5EF4-FFF2-40B4-BE49-F238E27FC236}">
                <a16:creationId xmlns:a16="http://schemas.microsoft.com/office/drawing/2014/main" id="{843EFDC2-3D5A-83D8-EB0D-FD515C75782E}"/>
              </a:ext>
            </a:extLst>
          </p:cNvPr>
          <p:cNvSpPr>
            <a:spLocks noGrp="1"/>
          </p:cNvSpPr>
          <p:nvPr>
            <p:ph sz="half" idx="1"/>
          </p:nvPr>
        </p:nvSpPr>
        <p:spPr>
          <a:xfrm>
            <a:off x="913795" y="1732449"/>
            <a:ext cx="5182205" cy="4975328"/>
          </a:xfrm>
        </p:spPr>
        <p:txBody>
          <a:bodyPr>
            <a:normAutofit fontScale="62500" lnSpcReduction="20000"/>
          </a:bodyPr>
          <a:lstStyle/>
          <a:p>
            <a:pPr marL="36900" indent="0" algn="just">
              <a:buNone/>
            </a:pPr>
            <a:r>
              <a:rPr lang="en-US" sz="3600" b="1" dirty="0">
                <a:solidFill>
                  <a:srgbClr val="D3934D"/>
                </a:solidFill>
                <a:latin typeface="Times New Roman" panose="02020603050405020304" pitchFamily="18" charset="0"/>
                <a:cs typeface="Times New Roman" panose="02020603050405020304" pitchFamily="18" charset="0"/>
              </a:rPr>
              <a:t>1     </a:t>
            </a:r>
            <a:r>
              <a:rPr lang="en-US" sz="3600" b="1" u="sng" dirty="0">
                <a:solidFill>
                  <a:srgbClr val="D3934D"/>
                </a:solidFill>
                <a:latin typeface="Times New Roman" panose="02020603050405020304" pitchFamily="18" charset="0"/>
                <a:cs typeface="Times New Roman" panose="02020603050405020304" pitchFamily="18" charset="0"/>
              </a:rPr>
              <a:t>LCD Display</a:t>
            </a:r>
          </a:p>
          <a:p>
            <a:pPr lvl="1" algn="just"/>
            <a:r>
              <a:rPr lang="en-US" sz="3200" dirty="0">
                <a:solidFill>
                  <a:schemeClr val="bg1"/>
                </a:solidFill>
                <a:effectLst/>
                <a:latin typeface="Times New Roman" panose="02020603050405020304" pitchFamily="18" charset="0"/>
                <a:cs typeface="Times New Roman" panose="02020603050405020304" pitchFamily="18" charset="0"/>
              </a:rPr>
              <a:t>SDA: Connected to the SDA pin of the ESP8266</a:t>
            </a:r>
          </a:p>
          <a:p>
            <a:pPr lvl="1" algn="just"/>
            <a:r>
              <a:rPr lang="en-US" sz="3200" dirty="0">
                <a:solidFill>
                  <a:schemeClr val="bg1"/>
                </a:solidFill>
                <a:effectLst/>
                <a:latin typeface="Times New Roman" panose="02020603050405020304" pitchFamily="18" charset="0"/>
                <a:cs typeface="Times New Roman" panose="02020603050405020304" pitchFamily="18" charset="0"/>
              </a:rPr>
              <a:t>SCL: Connected to the SCL pin of the ESP8266</a:t>
            </a:r>
          </a:p>
          <a:p>
            <a:pPr lvl="1" algn="just"/>
            <a:r>
              <a:rPr lang="en-US" sz="3200" dirty="0">
                <a:solidFill>
                  <a:schemeClr val="bg1"/>
                </a:solidFill>
                <a:effectLst/>
                <a:latin typeface="Times New Roman" panose="02020603050405020304" pitchFamily="18" charset="0"/>
                <a:cs typeface="Times New Roman" panose="02020603050405020304" pitchFamily="18" charset="0"/>
              </a:rPr>
              <a:t>VCC: Connected to the 5V power supply</a:t>
            </a:r>
          </a:p>
          <a:p>
            <a:pPr lvl="1" algn="just"/>
            <a:r>
              <a:rPr lang="en-US" sz="3200" dirty="0">
                <a:solidFill>
                  <a:schemeClr val="bg1"/>
                </a:solidFill>
                <a:effectLst/>
                <a:latin typeface="Times New Roman" panose="02020603050405020304" pitchFamily="18" charset="0"/>
                <a:cs typeface="Times New Roman" panose="02020603050405020304" pitchFamily="18" charset="0"/>
              </a:rPr>
              <a:t>GND: Connected to the ground (GND)</a:t>
            </a:r>
          </a:p>
          <a:p>
            <a:pPr marL="36900" indent="0" algn="just">
              <a:buNone/>
            </a:pPr>
            <a:r>
              <a:rPr lang="en-US" sz="3600" b="1" dirty="0">
                <a:solidFill>
                  <a:srgbClr val="D3934D"/>
                </a:solidFill>
                <a:effectLst/>
                <a:latin typeface="Times New Roman" panose="02020603050405020304" pitchFamily="18" charset="0"/>
                <a:cs typeface="Times New Roman" panose="02020603050405020304" pitchFamily="18" charset="0"/>
              </a:rPr>
              <a:t>2     </a:t>
            </a:r>
            <a:r>
              <a:rPr lang="en-US" sz="3600" b="1" u="sng" dirty="0">
                <a:solidFill>
                  <a:srgbClr val="D3934D"/>
                </a:solidFill>
                <a:effectLst/>
                <a:latin typeface="Times New Roman" panose="02020603050405020304" pitchFamily="18" charset="0"/>
                <a:cs typeface="Times New Roman" panose="02020603050405020304" pitchFamily="18" charset="0"/>
              </a:rPr>
              <a:t>Ultrasonic Sensor</a:t>
            </a:r>
          </a:p>
          <a:p>
            <a:pPr lvl="1" algn="just"/>
            <a:r>
              <a:rPr lang="en-US" sz="3200" dirty="0">
                <a:solidFill>
                  <a:schemeClr val="bg1"/>
                </a:solidFill>
                <a:effectLst/>
                <a:latin typeface="Times New Roman" panose="02020603050405020304" pitchFamily="18" charset="0"/>
                <a:cs typeface="Times New Roman" panose="02020603050405020304" pitchFamily="18" charset="0"/>
              </a:rPr>
              <a:t>Trig: Connected to a digital pin (D6) of the ESP8266</a:t>
            </a:r>
          </a:p>
          <a:p>
            <a:pPr lvl="1" algn="just"/>
            <a:r>
              <a:rPr lang="en-US" sz="3200" dirty="0">
                <a:solidFill>
                  <a:schemeClr val="bg1"/>
                </a:solidFill>
                <a:effectLst/>
                <a:latin typeface="Times New Roman" panose="02020603050405020304" pitchFamily="18" charset="0"/>
                <a:cs typeface="Times New Roman" panose="02020603050405020304" pitchFamily="18" charset="0"/>
              </a:rPr>
              <a:t>Echo: Connected to a digital pin (D5) of the ESP8266</a:t>
            </a:r>
          </a:p>
          <a:p>
            <a:pPr lvl="1" algn="just"/>
            <a:r>
              <a:rPr lang="en-US" sz="3200" dirty="0">
                <a:solidFill>
                  <a:schemeClr val="bg1"/>
                </a:solidFill>
                <a:effectLst/>
                <a:latin typeface="Times New Roman" panose="02020603050405020304" pitchFamily="18" charset="0"/>
                <a:cs typeface="Times New Roman" panose="02020603050405020304" pitchFamily="18" charset="0"/>
              </a:rPr>
              <a:t>VCC: Connected to the 5V power supply</a:t>
            </a:r>
          </a:p>
          <a:p>
            <a:pPr lvl="1" algn="just"/>
            <a:r>
              <a:rPr lang="en-US" sz="3200" dirty="0">
                <a:solidFill>
                  <a:schemeClr val="bg1"/>
                </a:solidFill>
                <a:effectLst/>
                <a:latin typeface="Times New Roman" panose="02020603050405020304" pitchFamily="18" charset="0"/>
                <a:cs typeface="Times New Roman" panose="02020603050405020304" pitchFamily="18" charset="0"/>
              </a:rPr>
              <a:t>GND: Connected to the ground (GND)</a:t>
            </a:r>
          </a:p>
          <a:p>
            <a:endParaRPr lang="en-US" dirty="0"/>
          </a:p>
        </p:txBody>
      </p:sp>
      <p:sp>
        <p:nvSpPr>
          <p:cNvPr id="6" name="Content Placeholder 5">
            <a:extLst>
              <a:ext uri="{FF2B5EF4-FFF2-40B4-BE49-F238E27FC236}">
                <a16:creationId xmlns:a16="http://schemas.microsoft.com/office/drawing/2014/main" id="{8097F38B-3FB5-59CC-FD81-B12F1548D565}"/>
              </a:ext>
            </a:extLst>
          </p:cNvPr>
          <p:cNvSpPr>
            <a:spLocks noGrp="1"/>
          </p:cNvSpPr>
          <p:nvPr>
            <p:ph sz="half" idx="2"/>
          </p:nvPr>
        </p:nvSpPr>
        <p:spPr>
          <a:xfrm>
            <a:off x="7053943" y="1732449"/>
            <a:ext cx="4865914" cy="4744551"/>
          </a:xfrm>
        </p:spPr>
        <p:txBody>
          <a:bodyPr>
            <a:normAutofit fontScale="62500" lnSpcReduction="20000"/>
          </a:bodyPr>
          <a:lstStyle/>
          <a:p>
            <a:pPr marL="36900" indent="0">
              <a:buNone/>
            </a:pPr>
            <a:r>
              <a:rPr lang="en-US" sz="3200" b="1" dirty="0">
                <a:solidFill>
                  <a:srgbClr val="D3934D"/>
                </a:solidFill>
                <a:latin typeface="Times New Roman" panose="02020603050405020304" pitchFamily="18" charset="0"/>
                <a:cs typeface="Times New Roman" panose="02020603050405020304" pitchFamily="18" charset="0"/>
              </a:rPr>
              <a:t>3       </a:t>
            </a:r>
            <a:r>
              <a:rPr lang="en-US" sz="3200" b="1" u="sng" dirty="0">
                <a:solidFill>
                  <a:srgbClr val="D3934D"/>
                </a:solidFill>
                <a:latin typeface="Times New Roman" panose="02020603050405020304" pitchFamily="18" charset="0"/>
                <a:cs typeface="Times New Roman" panose="02020603050405020304" pitchFamily="18" charset="0"/>
              </a:rPr>
              <a:t>GPS Module</a:t>
            </a:r>
          </a:p>
          <a:p>
            <a:pPr lvl="1"/>
            <a:r>
              <a:rPr lang="en-US" sz="3200" dirty="0">
                <a:solidFill>
                  <a:schemeClr val="bg1"/>
                </a:solidFill>
                <a:latin typeface="Times New Roman" panose="02020603050405020304" pitchFamily="18" charset="0"/>
                <a:cs typeface="Times New Roman" panose="02020603050405020304" pitchFamily="18" charset="0"/>
              </a:rPr>
              <a:t>RX: Connected to the TX pin (D4) of the ESP8266</a:t>
            </a:r>
          </a:p>
          <a:p>
            <a:pPr lvl="1"/>
            <a:r>
              <a:rPr lang="en-US" sz="3200" dirty="0">
                <a:solidFill>
                  <a:schemeClr val="bg1"/>
                </a:solidFill>
                <a:latin typeface="Times New Roman" panose="02020603050405020304" pitchFamily="18" charset="0"/>
                <a:cs typeface="Times New Roman" panose="02020603050405020304" pitchFamily="18" charset="0"/>
              </a:rPr>
              <a:t>TX: Connected to the RX pin (D3) of the ESP8266</a:t>
            </a:r>
          </a:p>
          <a:p>
            <a:pPr lvl="1"/>
            <a:r>
              <a:rPr lang="en-US" sz="3200" dirty="0">
                <a:solidFill>
                  <a:schemeClr val="bg1"/>
                </a:solidFill>
                <a:latin typeface="Times New Roman" panose="02020603050405020304" pitchFamily="18" charset="0"/>
                <a:cs typeface="Times New Roman" panose="02020603050405020304" pitchFamily="18" charset="0"/>
              </a:rPr>
              <a:t>VCC: Connected to the 5V power supply</a:t>
            </a:r>
          </a:p>
          <a:p>
            <a:pPr lvl="1"/>
            <a:r>
              <a:rPr lang="en-US" sz="3200" dirty="0">
                <a:solidFill>
                  <a:schemeClr val="bg1"/>
                </a:solidFill>
                <a:latin typeface="Times New Roman" panose="02020603050405020304" pitchFamily="18" charset="0"/>
                <a:cs typeface="Times New Roman" panose="02020603050405020304" pitchFamily="18" charset="0"/>
              </a:rPr>
              <a:t>GND: Connected to the ground (GND)</a:t>
            </a:r>
          </a:p>
          <a:p>
            <a:pPr marL="36900" indent="0">
              <a:buNone/>
            </a:pPr>
            <a:r>
              <a:rPr lang="en-US" sz="3200" b="1" dirty="0">
                <a:solidFill>
                  <a:srgbClr val="D3934D"/>
                </a:solidFill>
                <a:effectLst/>
                <a:latin typeface="Times New Roman" panose="02020603050405020304" pitchFamily="18" charset="0"/>
                <a:cs typeface="Times New Roman" panose="02020603050405020304" pitchFamily="18" charset="0"/>
              </a:rPr>
              <a:t>4      </a:t>
            </a:r>
            <a:r>
              <a:rPr lang="en-US" sz="3200" b="1" u="sng" dirty="0">
                <a:solidFill>
                  <a:srgbClr val="D3934D"/>
                </a:solidFill>
                <a:latin typeface="Times New Roman" panose="02020603050405020304" pitchFamily="18" charset="0"/>
                <a:cs typeface="Times New Roman" panose="02020603050405020304" pitchFamily="18" charset="0"/>
              </a:rPr>
              <a:t>ESP8266</a:t>
            </a:r>
          </a:p>
          <a:p>
            <a:pPr lvl="1"/>
            <a:r>
              <a:rPr lang="en-US" sz="3200" dirty="0">
                <a:solidFill>
                  <a:schemeClr val="bg1"/>
                </a:solidFill>
                <a:latin typeface="Times New Roman" panose="02020603050405020304" pitchFamily="18" charset="0"/>
                <a:cs typeface="Times New Roman" panose="02020603050405020304" pitchFamily="18" charset="0"/>
              </a:rPr>
              <a:t>VCC: Connected to the 5V power supply</a:t>
            </a:r>
          </a:p>
          <a:p>
            <a:pPr lvl="1"/>
            <a:r>
              <a:rPr lang="en-US" sz="3200" dirty="0">
                <a:solidFill>
                  <a:schemeClr val="bg1"/>
                </a:solidFill>
                <a:latin typeface="Times New Roman" panose="02020603050405020304" pitchFamily="18" charset="0"/>
                <a:cs typeface="Times New Roman" panose="02020603050405020304" pitchFamily="18" charset="0"/>
              </a:rPr>
              <a:t>GND: Connected to the ground (GND)</a:t>
            </a:r>
          </a:p>
          <a:p>
            <a:endParaRPr lang="en-US" dirty="0"/>
          </a:p>
        </p:txBody>
      </p:sp>
    </p:spTree>
    <p:extLst>
      <p:ext uri="{BB962C8B-B14F-4D97-AF65-F5344CB8AC3E}">
        <p14:creationId xmlns:p14="http://schemas.microsoft.com/office/powerpoint/2010/main" val="2819655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22765">
              <a:srgbClr val="508AB6"/>
            </a:gs>
            <a:gs pos="22531">
              <a:srgbClr val="82938E"/>
            </a:gs>
            <a:gs pos="22062">
              <a:srgbClr val="80938F"/>
            </a:gs>
            <a:gs pos="38000">
              <a:srgbClr val="7D9292">
                <a:lumMod val="93000"/>
                <a:alpha val="91000"/>
              </a:srgbClr>
            </a:gs>
            <a:gs pos="59000">
              <a:srgbClr val="779197"/>
            </a:gs>
            <a:gs pos="5000">
              <a:srgbClr val="6A8FA1"/>
            </a:gs>
            <a:gs pos="99000">
              <a:srgbClr val="508AB6">
                <a:alpha val="48627"/>
              </a:srgbClr>
            </a:gs>
            <a:gs pos="79000">
              <a:srgbClr val="5D8DAC">
                <a:lumMod val="100000"/>
              </a:srgbClr>
            </a:gs>
            <a:gs pos="45000">
              <a:srgbClr val="6A8FA1"/>
            </a:gs>
            <a:gs pos="98000">
              <a:schemeClr val="accent6">
                <a:lumMod val="89000"/>
              </a:schemeClr>
            </a:gs>
          </a:gsLst>
          <a:lin ang="8100000" scaled="1"/>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59A0E24-72AF-5491-B130-406480380B1A}"/>
              </a:ext>
            </a:extLst>
          </p:cNvPr>
          <p:cNvSpPr>
            <a:spLocks noGrp="1"/>
          </p:cNvSpPr>
          <p:nvPr>
            <p:ph type="title"/>
          </p:nvPr>
        </p:nvSpPr>
        <p:spPr>
          <a:xfrm>
            <a:off x="797411" y="152400"/>
            <a:ext cx="10353762" cy="768350"/>
          </a:xfrm>
        </p:spPr>
        <p:txBody>
          <a:bodyPr>
            <a:normAutofit/>
          </a:bodyPr>
          <a:lstStyle/>
          <a:p>
            <a:r>
              <a:rPr lang="en-US" sz="3600" u="sng" dirty="0">
                <a:solidFill>
                  <a:schemeClr val="accent2">
                    <a:lumMod val="60000"/>
                    <a:lumOff val="40000"/>
                  </a:schemeClr>
                </a:solidFill>
                <a:latin typeface="Arial Black" panose="020B0A04020102020204" pitchFamily="34" charset="0"/>
              </a:rPr>
              <a:t>SOURCE OF CODE</a:t>
            </a:r>
          </a:p>
        </p:txBody>
      </p:sp>
      <p:pic>
        <p:nvPicPr>
          <p:cNvPr id="7" name="Content Placeholder 6">
            <a:extLst>
              <a:ext uri="{FF2B5EF4-FFF2-40B4-BE49-F238E27FC236}">
                <a16:creationId xmlns:a16="http://schemas.microsoft.com/office/drawing/2014/main" id="{1F52B179-AA75-B678-614D-27CB879F4D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880837"/>
            <a:ext cx="4283529" cy="5988050"/>
          </a:xfrm>
        </p:spPr>
      </p:pic>
      <p:pic>
        <p:nvPicPr>
          <p:cNvPr id="11" name="Content Placeholder 10">
            <a:extLst>
              <a:ext uri="{FF2B5EF4-FFF2-40B4-BE49-F238E27FC236}">
                <a16:creationId xmlns:a16="http://schemas.microsoft.com/office/drawing/2014/main" id="{C2D95B5E-E4FF-133F-068A-EC13237C1A2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05600" y="848179"/>
            <a:ext cx="4445573" cy="5988050"/>
          </a:xfrm>
        </p:spPr>
      </p:pic>
    </p:spTree>
    <p:extLst>
      <p:ext uri="{BB962C8B-B14F-4D97-AF65-F5344CB8AC3E}">
        <p14:creationId xmlns:p14="http://schemas.microsoft.com/office/powerpoint/2010/main" val="990441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22765">
              <a:srgbClr val="508AB6"/>
            </a:gs>
            <a:gs pos="22531">
              <a:srgbClr val="82938E"/>
            </a:gs>
            <a:gs pos="22062">
              <a:srgbClr val="80938F"/>
            </a:gs>
            <a:gs pos="38000">
              <a:srgbClr val="7D9292">
                <a:lumMod val="93000"/>
                <a:alpha val="91000"/>
              </a:srgbClr>
            </a:gs>
            <a:gs pos="59000">
              <a:srgbClr val="779197"/>
            </a:gs>
            <a:gs pos="5000">
              <a:srgbClr val="6A8FA1"/>
            </a:gs>
            <a:gs pos="99000">
              <a:srgbClr val="508AB6">
                <a:alpha val="48627"/>
              </a:srgbClr>
            </a:gs>
            <a:gs pos="79000">
              <a:srgbClr val="5D8DAC">
                <a:lumMod val="100000"/>
              </a:srgbClr>
            </a:gs>
            <a:gs pos="45000">
              <a:srgbClr val="6A8FA1"/>
            </a:gs>
            <a:gs pos="98000">
              <a:schemeClr val="accent6">
                <a:lumMod val="89000"/>
              </a:schemeClr>
            </a:gs>
          </a:gsLst>
          <a:lin ang="81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AA59F9-1CA0-53D7-245F-461722119E25}"/>
              </a:ext>
            </a:extLst>
          </p:cNvPr>
          <p:cNvSpPr>
            <a:spLocks noGrp="1"/>
          </p:cNvSpPr>
          <p:nvPr>
            <p:ph sz="half" idx="1"/>
          </p:nvPr>
        </p:nvSpPr>
        <p:spPr>
          <a:xfrm>
            <a:off x="462945" y="933450"/>
            <a:ext cx="11081355" cy="5029200"/>
          </a:xfrm>
        </p:spPr>
        <p:txBody>
          <a:bodyPr/>
          <a:lstStyle/>
          <a:p>
            <a:pPr algn="just"/>
            <a:r>
              <a:rPr lang="en-US" sz="3200" b="1" i="0" u="sng" dirty="0">
                <a:solidFill>
                  <a:schemeClr val="bg1"/>
                </a:solidFill>
                <a:effectLst/>
                <a:latin typeface="-apple-system"/>
              </a:rPr>
              <a:t>The setup()</a:t>
            </a:r>
            <a:r>
              <a:rPr lang="en-US" sz="2800" b="1" i="0" u="sng" dirty="0">
                <a:solidFill>
                  <a:schemeClr val="bg1"/>
                </a:solidFill>
                <a:effectLst/>
                <a:latin typeface="Times New Roman" panose="02020603050405020304" pitchFamily="18" charset="0"/>
                <a:cs typeface="Times New Roman" panose="02020603050405020304" pitchFamily="18" charset="0"/>
              </a:rPr>
              <a:t>function :</a:t>
            </a:r>
            <a:r>
              <a:rPr lang="en-US" b="0" i="0" dirty="0">
                <a:solidFill>
                  <a:schemeClr val="bg1"/>
                </a:solidFill>
                <a:effectLst/>
                <a:latin typeface="Times New Roman" panose="02020603050405020304" pitchFamily="18" charset="0"/>
                <a:cs typeface="Times New Roman" panose="02020603050405020304" pitchFamily="18" charset="0"/>
              </a:rPr>
              <a:t>When the microcontroller starts. It initializes the LCD display, sets the pin modes for the ultrasonic sensor (trig Pin as OUTPUT and echo Pin as INPUT), initializes the GSM module’s serial communication, and displays an initialization message on the LCD.</a:t>
            </a:r>
          </a:p>
          <a:p>
            <a:pPr algn="l"/>
            <a:r>
              <a:rPr lang="en-US" sz="2800" b="1" i="0" u="sng" dirty="0">
                <a:solidFill>
                  <a:schemeClr val="bg1"/>
                </a:solidFill>
                <a:effectLst/>
                <a:latin typeface="Times New Roman" panose="02020603050405020304" pitchFamily="18" charset="0"/>
                <a:cs typeface="Times New Roman" panose="02020603050405020304" pitchFamily="18" charset="0"/>
              </a:rPr>
              <a:t>The loop() function</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b="0" i="0" dirty="0">
                <a:solidFill>
                  <a:schemeClr val="bg1"/>
                </a:solidFill>
                <a:effectLst/>
                <a:latin typeface="-apple-system"/>
              </a:rPr>
              <a:t>The main functionality of the code resides. It continuously measures the distance using the ultrasonic sensor, calculates the fill level percentage, and displays it on the LCD. If the fill level exceeds the threshold, the </a:t>
            </a:r>
            <a:r>
              <a:rPr lang="en-US" b="0" i="0" dirty="0" err="1">
                <a:solidFill>
                  <a:schemeClr val="bg1"/>
                </a:solidFill>
                <a:effectLst/>
                <a:latin typeface="-apple-system"/>
              </a:rPr>
              <a:t>sendSMSAlert</a:t>
            </a:r>
            <a:r>
              <a:rPr lang="en-US" b="0" i="0" dirty="0">
                <a:solidFill>
                  <a:schemeClr val="bg1"/>
                </a:solidFill>
                <a:effectLst/>
                <a:latin typeface="-apple-system"/>
              </a:rPr>
              <a:t>() function is called to send an SMS alert.</a:t>
            </a:r>
          </a:p>
          <a:p>
            <a:pPr algn="l"/>
            <a:r>
              <a:rPr lang="en-US" sz="2400" b="1" i="0" u="sng" dirty="0">
                <a:solidFill>
                  <a:schemeClr val="bg1"/>
                </a:solidFill>
                <a:effectLst/>
                <a:latin typeface="Times New Roman" panose="02020603050405020304" pitchFamily="18" charset="0"/>
                <a:cs typeface="Times New Roman" panose="02020603050405020304" pitchFamily="18" charset="0"/>
              </a:rPr>
              <a:t>The send </a:t>
            </a:r>
            <a:r>
              <a:rPr lang="en-US" sz="2400" b="1" i="0" u="sng" dirty="0" err="1">
                <a:solidFill>
                  <a:schemeClr val="bg1"/>
                </a:solidFill>
                <a:effectLst/>
                <a:latin typeface="Times New Roman" panose="02020603050405020304" pitchFamily="18" charset="0"/>
                <a:cs typeface="Times New Roman" panose="02020603050405020304" pitchFamily="18" charset="0"/>
              </a:rPr>
              <a:t>SMSAlert</a:t>
            </a:r>
            <a:r>
              <a:rPr lang="en-US" sz="2400" b="1" i="0" u="sng" dirty="0">
                <a:solidFill>
                  <a:schemeClr val="bg1"/>
                </a:solidFill>
                <a:effectLst/>
                <a:latin typeface="Times New Roman" panose="02020603050405020304" pitchFamily="18" charset="0"/>
                <a:cs typeface="Times New Roman" panose="02020603050405020304" pitchFamily="18" charset="0"/>
              </a:rPr>
              <a:t>() function</a:t>
            </a:r>
            <a:r>
              <a:rPr lang="en-US" b="0" i="0" dirty="0">
                <a:solidFill>
                  <a:schemeClr val="bg1"/>
                </a:solidFill>
                <a:effectLst/>
                <a:latin typeface="Times New Roman" panose="02020603050405020304" pitchFamily="18" charset="0"/>
                <a:cs typeface="Times New Roman" panose="02020603050405020304" pitchFamily="18" charset="0"/>
              </a:rPr>
              <a:t>  Responsible for sending an SMS alert. It sends AT commands to the GSM module via the </a:t>
            </a:r>
            <a:r>
              <a:rPr lang="en-US" b="0" i="0" dirty="0" err="1">
                <a:solidFill>
                  <a:schemeClr val="bg1"/>
                </a:solidFill>
                <a:effectLst/>
                <a:latin typeface="Times New Roman" panose="02020603050405020304" pitchFamily="18" charset="0"/>
                <a:cs typeface="Times New Roman" panose="02020603050405020304" pitchFamily="18" charset="0"/>
              </a:rPr>
              <a:t>gsmSerial</a:t>
            </a:r>
            <a:r>
              <a:rPr lang="en-US" b="0" i="0" dirty="0">
                <a:solidFill>
                  <a:schemeClr val="bg1"/>
                </a:solidFill>
                <a:effectLst/>
                <a:latin typeface="Times New Roman" panose="02020603050405020304" pitchFamily="18" charset="0"/>
                <a:cs typeface="Times New Roman" panose="02020603050405020304" pitchFamily="18" charset="0"/>
              </a:rPr>
              <a:t> object to set the necessary configurations, recipient phone number, and message content. Finally, it sends the SMS by writing 0x1A (ASCII code for </a:t>
            </a:r>
            <a:r>
              <a:rPr lang="en-US" b="0" i="0" dirty="0" err="1">
                <a:solidFill>
                  <a:schemeClr val="bg1"/>
                </a:solidFill>
                <a:effectLst/>
                <a:latin typeface="Times New Roman" panose="02020603050405020304" pitchFamily="18" charset="0"/>
                <a:cs typeface="Times New Roman" panose="02020603050405020304" pitchFamily="18" charset="0"/>
              </a:rPr>
              <a:t>Ctrl+Z</a:t>
            </a:r>
            <a:r>
              <a:rPr lang="en-US" b="0" i="0" dirty="0">
                <a:solidFill>
                  <a:schemeClr val="bg1"/>
                </a:solidFill>
                <a:effectLst/>
                <a:latin typeface="Times New Roman" panose="02020603050405020304" pitchFamily="18" charset="0"/>
                <a:cs typeface="Times New Roman" panose="02020603050405020304" pitchFamily="18" charset="0"/>
              </a:rPr>
              <a:t>) to the GSM module and displays an “Alert Sent!” message on the LCD</a:t>
            </a:r>
          </a:p>
          <a:p>
            <a:pPr algn="just"/>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8532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22765">
              <a:srgbClr val="508AB6"/>
            </a:gs>
            <a:gs pos="22531">
              <a:srgbClr val="82938E"/>
            </a:gs>
            <a:gs pos="22062">
              <a:srgbClr val="80938F"/>
            </a:gs>
            <a:gs pos="38000">
              <a:srgbClr val="7D9292">
                <a:lumMod val="93000"/>
                <a:alpha val="91000"/>
              </a:srgbClr>
            </a:gs>
            <a:gs pos="59000">
              <a:srgbClr val="779197"/>
            </a:gs>
            <a:gs pos="5000">
              <a:srgbClr val="6A8FA1"/>
            </a:gs>
            <a:gs pos="99000">
              <a:srgbClr val="508AB6">
                <a:alpha val="48627"/>
              </a:srgbClr>
            </a:gs>
            <a:gs pos="79000">
              <a:srgbClr val="5D8DAC">
                <a:lumMod val="100000"/>
              </a:srgbClr>
            </a:gs>
            <a:gs pos="45000">
              <a:srgbClr val="6A8FA1"/>
            </a:gs>
            <a:gs pos="98000">
              <a:schemeClr val="accent6">
                <a:lumMod val="89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7124-5C2B-B83D-F3E9-FE0FBDB10093}"/>
              </a:ext>
            </a:extLst>
          </p:cNvPr>
          <p:cNvSpPr>
            <a:spLocks noGrp="1"/>
          </p:cNvSpPr>
          <p:nvPr>
            <p:ph type="title"/>
          </p:nvPr>
        </p:nvSpPr>
        <p:spPr/>
        <p:txBody>
          <a:bodyPr/>
          <a:lstStyle/>
          <a:p>
            <a:r>
              <a:rPr lang="en-US" u="sng" dirty="0">
                <a:solidFill>
                  <a:schemeClr val="accent2">
                    <a:lumMod val="60000"/>
                    <a:lumOff val="40000"/>
                  </a:schemeClr>
                </a:solidFill>
              </a:rPr>
              <a:t>APPLICATIONS</a:t>
            </a:r>
          </a:p>
        </p:txBody>
      </p:sp>
      <p:sp>
        <p:nvSpPr>
          <p:cNvPr id="4" name="Content Placeholder 3">
            <a:extLst>
              <a:ext uri="{FF2B5EF4-FFF2-40B4-BE49-F238E27FC236}">
                <a16:creationId xmlns:a16="http://schemas.microsoft.com/office/drawing/2014/main" id="{DE759815-5A38-D7DA-C2BD-7A1B82948E11}"/>
              </a:ext>
            </a:extLst>
          </p:cNvPr>
          <p:cNvSpPr>
            <a:spLocks noGrp="1"/>
          </p:cNvSpPr>
          <p:nvPr>
            <p:ph idx="1"/>
          </p:nvPr>
        </p:nvSpPr>
        <p:spPr>
          <a:xfrm>
            <a:off x="913794" y="1732449"/>
            <a:ext cx="10770206" cy="4858851"/>
          </a:xfrm>
        </p:spPr>
        <p:txBody>
          <a:bodyPr>
            <a:normAutofit fontScale="62500" lnSpcReduction="20000"/>
          </a:bodyPr>
          <a:lstStyle/>
          <a:p>
            <a:pPr algn="just"/>
            <a:r>
              <a:rPr lang="en-US" sz="5800" dirty="0">
                <a:solidFill>
                  <a:schemeClr val="bg1"/>
                </a:solidFill>
              </a:rPr>
              <a:t>Domestic</a:t>
            </a:r>
          </a:p>
          <a:p>
            <a:pPr algn="just"/>
            <a:r>
              <a:rPr lang="en-US" sz="5800" dirty="0">
                <a:solidFill>
                  <a:schemeClr val="bg1"/>
                </a:solidFill>
              </a:rPr>
              <a:t>Hotels </a:t>
            </a:r>
          </a:p>
          <a:p>
            <a:pPr algn="just"/>
            <a:r>
              <a:rPr lang="en-US" sz="5800" dirty="0">
                <a:solidFill>
                  <a:schemeClr val="bg1"/>
                </a:solidFill>
              </a:rPr>
              <a:t>Malls </a:t>
            </a:r>
          </a:p>
          <a:p>
            <a:pPr algn="just"/>
            <a:r>
              <a:rPr lang="en-US" sz="5800" dirty="0">
                <a:solidFill>
                  <a:schemeClr val="bg1"/>
                </a:solidFill>
              </a:rPr>
              <a:t>Railway Station</a:t>
            </a:r>
          </a:p>
          <a:p>
            <a:pPr algn="just"/>
            <a:r>
              <a:rPr lang="en-US" sz="5800" dirty="0">
                <a:solidFill>
                  <a:schemeClr val="bg1"/>
                </a:solidFill>
              </a:rPr>
              <a:t>Bus Stops</a:t>
            </a:r>
          </a:p>
          <a:p>
            <a:pPr algn="just"/>
            <a:r>
              <a:rPr lang="en-US" sz="5800" dirty="0">
                <a:solidFill>
                  <a:schemeClr val="bg1"/>
                </a:solidFill>
              </a:rPr>
              <a:t>Gardens and Park</a:t>
            </a:r>
          </a:p>
          <a:p>
            <a:r>
              <a:rPr lang="en-US" sz="5800" dirty="0">
                <a:solidFill>
                  <a:schemeClr val="bg1"/>
                </a:solidFill>
              </a:rPr>
              <a:t>Colleges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6126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22765">
              <a:srgbClr val="508AB6"/>
            </a:gs>
            <a:gs pos="22531">
              <a:srgbClr val="82938E"/>
            </a:gs>
            <a:gs pos="22062">
              <a:srgbClr val="80938F"/>
            </a:gs>
            <a:gs pos="38000">
              <a:srgbClr val="7D9292">
                <a:lumMod val="93000"/>
                <a:alpha val="91000"/>
              </a:srgbClr>
            </a:gs>
            <a:gs pos="59000">
              <a:srgbClr val="779197"/>
            </a:gs>
            <a:gs pos="5000">
              <a:srgbClr val="6A8FA1"/>
            </a:gs>
            <a:gs pos="99000">
              <a:srgbClr val="508AB6">
                <a:alpha val="48627"/>
              </a:srgbClr>
            </a:gs>
            <a:gs pos="79000">
              <a:srgbClr val="5D8DAC">
                <a:lumMod val="100000"/>
              </a:srgbClr>
            </a:gs>
            <a:gs pos="45000">
              <a:srgbClr val="6A8FA1"/>
            </a:gs>
            <a:gs pos="98000">
              <a:schemeClr val="accent6">
                <a:lumMod val="89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7124-5C2B-B83D-F3E9-FE0FBDB10093}"/>
              </a:ext>
            </a:extLst>
          </p:cNvPr>
          <p:cNvSpPr>
            <a:spLocks noGrp="1"/>
          </p:cNvSpPr>
          <p:nvPr>
            <p:ph type="title"/>
          </p:nvPr>
        </p:nvSpPr>
        <p:spPr/>
        <p:txBody>
          <a:bodyPr>
            <a:normAutofit/>
          </a:bodyPr>
          <a:lstStyle/>
          <a:p>
            <a:r>
              <a:rPr lang="en-US" u="sng" dirty="0">
                <a:solidFill>
                  <a:schemeClr val="accent2">
                    <a:lumMod val="60000"/>
                    <a:lumOff val="40000"/>
                  </a:schemeClr>
                </a:solidFill>
              </a:rPr>
              <a:t>FUTURE SCOPE :</a:t>
            </a:r>
          </a:p>
        </p:txBody>
      </p:sp>
      <p:sp>
        <p:nvSpPr>
          <p:cNvPr id="4" name="Content Placeholder 3">
            <a:extLst>
              <a:ext uri="{FF2B5EF4-FFF2-40B4-BE49-F238E27FC236}">
                <a16:creationId xmlns:a16="http://schemas.microsoft.com/office/drawing/2014/main" id="{DE759815-5A38-D7DA-C2BD-7A1B82948E11}"/>
              </a:ext>
            </a:extLst>
          </p:cNvPr>
          <p:cNvSpPr>
            <a:spLocks noGrp="1"/>
          </p:cNvSpPr>
          <p:nvPr>
            <p:ph idx="1"/>
          </p:nvPr>
        </p:nvSpPr>
        <p:spPr>
          <a:xfrm>
            <a:off x="913794" y="1732449"/>
            <a:ext cx="10770206" cy="4858851"/>
          </a:xfrm>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Garbage will collected time to time </a:t>
            </a:r>
          </a:p>
          <a:p>
            <a:r>
              <a:rPr lang="en-US" sz="2800" b="0" i="0" u="none" strike="noStrike" cap="none" dirty="0">
                <a:solidFill>
                  <a:schemeClr val="dk1"/>
                </a:solidFill>
                <a:latin typeface="Times New Roman" panose="02020603050405020304" pitchFamily="18" charset="0"/>
                <a:ea typeface="Libre Franklin"/>
                <a:cs typeface="Times New Roman" panose="02020603050405020304" pitchFamily="18" charset="0"/>
                <a:sym typeface="Libre Franklin"/>
              </a:rPr>
              <a:t>They can easily get notify about the Dustbin</a:t>
            </a:r>
            <a:endParaRPr lang="en-US" sz="2800" b="0" i="0" u="none" strike="noStrike" cap="none" dirty="0">
              <a:solidFill>
                <a:schemeClr val="bg1"/>
              </a:solidFill>
              <a:latin typeface="Times New Roman" panose="02020603050405020304" pitchFamily="18" charset="0"/>
              <a:ea typeface="Libre Franklin"/>
              <a:cs typeface="Times New Roman" panose="02020603050405020304" pitchFamily="18" charset="0"/>
              <a:sym typeface="Libre Franklin"/>
            </a:endParaRPr>
          </a:p>
          <a:p>
            <a:r>
              <a:rPr lang="en-US" sz="2800" b="0" i="0" u="none" strike="noStrike" cap="none" dirty="0">
                <a:solidFill>
                  <a:schemeClr val="dk1"/>
                </a:solidFill>
                <a:latin typeface="Times New Roman" panose="02020603050405020304" pitchFamily="18" charset="0"/>
                <a:ea typeface="Libre Franklin"/>
                <a:cs typeface="Times New Roman" panose="02020603050405020304" pitchFamily="18" charset="0"/>
                <a:sym typeface="Libre Franklin"/>
              </a:rPr>
              <a:t>They can track the location </a:t>
            </a:r>
            <a:endParaRPr lang="en-US" sz="1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r>
              <a:rPr lang="en-US" sz="2800" b="0" i="0" u="none" strike="noStrike" cap="none" dirty="0">
                <a:solidFill>
                  <a:schemeClr val="dk1"/>
                </a:solidFill>
                <a:latin typeface="Times New Roman" panose="02020603050405020304" pitchFamily="18" charset="0"/>
                <a:ea typeface="Libre Franklin"/>
                <a:cs typeface="Times New Roman" panose="02020603050405020304" pitchFamily="18" charset="0"/>
                <a:sym typeface="Libre Franklin"/>
              </a:rPr>
              <a:t>Overfull of dustbin can be controlled </a:t>
            </a:r>
            <a:endParaRPr lang="en-US" sz="18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endParaRPr lang="en-US" dirty="0">
              <a:solidFill>
                <a:schemeClr val="bg1"/>
              </a:solidFill>
            </a:endParaRPr>
          </a:p>
        </p:txBody>
      </p:sp>
    </p:spTree>
    <p:extLst>
      <p:ext uri="{BB962C8B-B14F-4D97-AF65-F5344CB8AC3E}">
        <p14:creationId xmlns:p14="http://schemas.microsoft.com/office/powerpoint/2010/main" val="1401815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B6970-193F-6A7C-E5DF-3062C6458C4C}"/>
              </a:ext>
            </a:extLst>
          </p:cNvPr>
          <p:cNvSpPr>
            <a:spLocks noGrp="1"/>
          </p:cNvSpPr>
          <p:nvPr>
            <p:ph type="title"/>
          </p:nvPr>
        </p:nvSpPr>
        <p:spPr>
          <a:xfrm>
            <a:off x="1529443" y="1466502"/>
            <a:ext cx="7930243" cy="482041"/>
          </a:xfrm>
        </p:spPr>
        <p:txBody>
          <a:bodyPr>
            <a:noAutofit/>
          </a:bodyPr>
          <a:lstStyle/>
          <a:p>
            <a:pPr algn="just"/>
            <a:r>
              <a:rPr lang="en-US" sz="1600" b="1" dirty="0">
                <a:solidFill>
                  <a:schemeClr val="accent5">
                    <a:lumMod val="40000"/>
                    <a:lumOff val="60000"/>
                  </a:schemeClr>
                </a:solidFill>
                <a:latin typeface="ROG Fonts" panose="00000500000000000000" pitchFamily="50" charset="0"/>
              </a:rPr>
              <a:t>Basic  Details  of the Team and Problem Statement  </a:t>
            </a:r>
            <a:endParaRPr lang="en-US" sz="1600" dirty="0">
              <a:solidFill>
                <a:schemeClr val="accent5">
                  <a:lumMod val="40000"/>
                  <a:lumOff val="60000"/>
                </a:schemeClr>
              </a:solidFill>
              <a:latin typeface="ROG Fonts" panose="00000500000000000000" pitchFamily="50" charset="0"/>
            </a:endParaRPr>
          </a:p>
        </p:txBody>
      </p:sp>
      <p:cxnSp>
        <p:nvCxnSpPr>
          <p:cNvPr id="4" name="Straight Connector 3">
            <a:extLst>
              <a:ext uri="{FF2B5EF4-FFF2-40B4-BE49-F238E27FC236}">
                <a16:creationId xmlns:a16="http://schemas.microsoft.com/office/drawing/2014/main" id="{56CCB767-76D9-112E-872C-CF474F47CC9B}"/>
              </a:ext>
            </a:extLst>
          </p:cNvPr>
          <p:cNvCxnSpPr>
            <a:cxnSpLocks/>
          </p:cNvCxnSpPr>
          <p:nvPr/>
        </p:nvCxnSpPr>
        <p:spPr>
          <a:xfrm>
            <a:off x="1621971" y="1948543"/>
            <a:ext cx="7620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A79915-C8C6-47C3-EE8E-8927D7D63F27}"/>
              </a:ext>
            </a:extLst>
          </p:cNvPr>
          <p:cNvSpPr txBox="1"/>
          <p:nvPr/>
        </p:nvSpPr>
        <p:spPr>
          <a:xfrm>
            <a:off x="1621971" y="2103300"/>
            <a:ext cx="6096000" cy="4102662"/>
          </a:xfrm>
          <a:prstGeom prst="rect">
            <a:avLst/>
          </a:prstGeom>
          <a:noFill/>
        </p:spPr>
        <p:txBody>
          <a:bodyPr wrap="square">
            <a:spAutoFit/>
          </a:bodyPr>
          <a:lstStyle/>
          <a:p>
            <a:pPr marL="0" lvl="0" indent="0" algn="l" rtl="0">
              <a:lnSpc>
                <a:spcPct val="90000"/>
              </a:lnSpc>
              <a:spcBef>
                <a:spcPts val="0"/>
              </a:spcBef>
              <a:spcAft>
                <a:spcPts val="0"/>
              </a:spcAft>
              <a:buClr>
                <a:schemeClr val="lt2"/>
              </a:buClr>
              <a:buSzPts val="1800"/>
              <a:buNone/>
            </a:pPr>
            <a: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Domain :</a:t>
            </a:r>
            <a:r>
              <a:rPr lang="en-US" sz="1400"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INTERNT OF THINGS(IOT</a:t>
            </a:r>
            <a: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	 </a:t>
            </a:r>
            <a:endParaRPr lang="en-US" dirty="0">
              <a:solidFill>
                <a:schemeClr val="accent2">
                  <a:lumMod val="50000"/>
                </a:schemeClr>
              </a:solidFill>
              <a:latin typeface="Times New Roman" panose="02020603050405020304" pitchFamily="18" charset="0"/>
              <a:cs typeface="Times New Roman" panose="02020603050405020304" pitchFamily="18" charset="0"/>
              <a:sym typeface="Franklin Gothic"/>
            </a:endParaRPr>
          </a:p>
          <a:p>
            <a:pPr marL="0" lvl="0" indent="0" algn="l" rtl="0">
              <a:lnSpc>
                <a:spcPct val="90000"/>
              </a:lnSpc>
              <a:spcBef>
                <a:spcPts val="0"/>
              </a:spcBef>
              <a:spcAft>
                <a:spcPts val="0"/>
              </a:spcAft>
              <a:buClr>
                <a:schemeClr val="lt2"/>
              </a:buClr>
              <a:buSzPts val="1800"/>
              <a:buNone/>
            </a:pPr>
            <a:endPar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endParaRPr>
          </a:p>
          <a:p>
            <a:pPr marL="0" lvl="0" indent="0" algn="l" rtl="0">
              <a:lnSpc>
                <a:spcPct val="90000"/>
              </a:lnSpc>
              <a:spcBef>
                <a:spcPts val="1000"/>
              </a:spcBef>
              <a:spcAft>
                <a:spcPts val="0"/>
              </a:spcAft>
              <a:buClr>
                <a:schemeClr val="lt2"/>
              </a:buClr>
              <a:buSzPts val="1800"/>
              <a:buNone/>
            </a:pPr>
            <a: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PS Code: </a:t>
            </a:r>
            <a:r>
              <a:rPr lang="en-US" sz="1400"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IOT -02</a:t>
            </a:r>
            <a:endParaRPr lang="en-US" altLang="zh-CN" dirty="0">
              <a:solidFill>
                <a:schemeClr val="accent2">
                  <a:lumMod val="50000"/>
                </a:schemeClr>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   </a:t>
            </a:r>
            <a:b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br>
            <a: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Problem Statement Title : </a:t>
            </a:r>
            <a:r>
              <a:rPr lang="en-US" sz="1400"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IOT BASED SMART WASTE MANAGEMENT SYSTEM FOR SMART CITY</a:t>
            </a:r>
            <a:endParaRPr lang="en-US" altLang="zh-CN" dirty="0">
              <a:solidFill>
                <a:schemeClr val="accent2">
                  <a:lumMod val="50000"/>
                </a:schemeClr>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b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br>
            <a: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Team Name: </a:t>
            </a:r>
            <a:r>
              <a:rPr lang="en-US" sz="1400"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BOLD VISIONS </a:t>
            </a:r>
            <a:endParaRPr lang="en-US" altLang="zh-CN" dirty="0">
              <a:solidFill>
                <a:schemeClr val="accent2">
                  <a:lumMod val="50000"/>
                </a:schemeClr>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endParaRPr lang="en-US" altLang="zh-CN" dirty="0">
              <a:solidFill>
                <a:schemeClr val="accent2">
                  <a:lumMod val="50000"/>
                </a:schemeClr>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Team Leader Name: </a:t>
            </a:r>
            <a:r>
              <a:rPr lang="en-US" sz="1400"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SVAYAM S TOPAJICHE</a:t>
            </a:r>
            <a:endParaRPr lang="en-US" altLang="zh-CN" dirty="0">
              <a:solidFill>
                <a:schemeClr val="accent2">
                  <a:lumMod val="50000"/>
                </a:schemeClr>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b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br>
            <a:r>
              <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Institute Name : </a:t>
            </a:r>
            <a:r>
              <a:rPr lang="en-US" sz="1400"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rPr>
              <a:t>KLS VISHWANATHRAO  DESHPANDE INSTITUTE OF TECHNOLOGY ,HALIYAL -581329</a:t>
            </a:r>
            <a:endParaRPr lang="en-US" dirty="0">
              <a:solidFill>
                <a:schemeClr val="accent2">
                  <a:lumMod val="50000"/>
                </a:schemeClr>
              </a:solidFill>
              <a:latin typeface="Times New Roman" panose="02020603050405020304" pitchFamily="18" charset="0"/>
              <a:ea typeface="Franklin Gothic"/>
              <a:cs typeface="Times New Roman" panose="02020603050405020304" pitchFamily="18" charset="0"/>
              <a:sym typeface="Franklin Gothic"/>
            </a:endParaRPr>
          </a:p>
        </p:txBody>
      </p:sp>
    </p:spTree>
    <p:extLst>
      <p:ext uri="{BB962C8B-B14F-4D97-AF65-F5344CB8AC3E}">
        <p14:creationId xmlns:p14="http://schemas.microsoft.com/office/powerpoint/2010/main" val="3911090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22765">
              <a:srgbClr val="508AB6"/>
            </a:gs>
            <a:gs pos="22531">
              <a:srgbClr val="82938E"/>
            </a:gs>
            <a:gs pos="22062">
              <a:srgbClr val="80938F"/>
            </a:gs>
            <a:gs pos="38000">
              <a:srgbClr val="7D9292">
                <a:lumMod val="93000"/>
                <a:alpha val="91000"/>
              </a:srgbClr>
            </a:gs>
            <a:gs pos="59000">
              <a:srgbClr val="779197"/>
            </a:gs>
            <a:gs pos="5000">
              <a:srgbClr val="6A8FA1"/>
            </a:gs>
            <a:gs pos="99000">
              <a:srgbClr val="508AB6">
                <a:alpha val="48627"/>
              </a:srgbClr>
            </a:gs>
            <a:gs pos="79000">
              <a:srgbClr val="5D8DAC">
                <a:lumMod val="100000"/>
              </a:srgbClr>
            </a:gs>
            <a:gs pos="45000">
              <a:srgbClr val="6A8FA1"/>
            </a:gs>
            <a:gs pos="98000">
              <a:schemeClr val="accent6">
                <a:lumMod val="89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7124-5C2B-B83D-F3E9-FE0FBDB10093}"/>
              </a:ext>
            </a:extLst>
          </p:cNvPr>
          <p:cNvSpPr>
            <a:spLocks noGrp="1"/>
          </p:cNvSpPr>
          <p:nvPr>
            <p:ph type="title"/>
          </p:nvPr>
        </p:nvSpPr>
        <p:spPr/>
        <p:txBody>
          <a:bodyPr>
            <a:normAutofit/>
          </a:bodyPr>
          <a:lstStyle/>
          <a:p>
            <a:r>
              <a:rPr lang="en-US" u="sng" dirty="0">
                <a:solidFill>
                  <a:schemeClr val="accent2">
                    <a:lumMod val="60000"/>
                    <a:lumOff val="40000"/>
                  </a:schemeClr>
                </a:solidFill>
              </a:rPr>
              <a:t>CONCLUSION:</a:t>
            </a:r>
          </a:p>
        </p:txBody>
      </p:sp>
      <p:sp>
        <p:nvSpPr>
          <p:cNvPr id="4" name="Content Placeholder 3">
            <a:extLst>
              <a:ext uri="{FF2B5EF4-FFF2-40B4-BE49-F238E27FC236}">
                <a16:creationId xmlns:a16="http://schemas.microsoft.com/office/drawing/2014/main" id="{DE759815-5A38-D7DA-C2BD-7A1B82948E11}"/>
              </a:ext>
            </a:extLst>
          </p:cNvPr>
          <p:cNvSpPr>
            <a:spLocks noGrp="1"/>
          </p:cNvSpPr>
          <p:nvPr>
            <p:ph idx="1"/>
          </p:nvPr>
        </p:nvSpPr>
        <p:spPr>
          <a:xfrm>
            <a:off x="913794" y="1732449"/>
            <a:ext cx="10770206" cy="4858851"/>
          </a:xfrm>
        </p:spPr>
        <p:txBody>
          <a:bodyPr>
            <a:normAutofit/>
          </a:bodyPr>
          <a:lstStyle/>
          <a:p>
            <a:pPr marL="36900" indent="0" algn="just">
              <a:buNone/>
            </a:pPr>
            <a:r>
              <a:rPr lang="en-US" sz="2400" b="0" i="0" dirty="0">
                <a:solidFill>
                  <a:schemeClr val="bg1"/>
                </a:solidFill>
                <a:effectLst/>
                <a:latin typeface="Times New Roman" panose="02020603050405020304" pitchFamily="18" charset="0"/>
                <a:cs typeface="Times New Roman" panose="02020603050405020304" pitchFamily="18" charset="0"/>
              </a:rPr>
              <a:t>This smart solution allows for real-time monitoring of the dustbin’s fill level, sends alerts to the appropriate authorities, and provides location data for efficient waste management. The integration of these components not only enhances waste collection practices but also contributes to building smarter and more sustainable cities.</a:t>
            </a:r>
          </a:p>
          <a:p>
            <a:pPr marL="36900" indent="0" algn="just">
              <a:buNone/>
            </a:pPr>
            <a:r>
              <a:rPr lang="en-US" sz="2400" dirty="0">
                <a:solidFill>
                  <a:schemeClr val="bg1"/>
                </a:solidFill>
                <a:effectLst/>
                <a:latin typeface="Times New Roman" panose="02020603050405020304" pitchFamily="18" charset="0"/>
                <a:cs typeface="Times New Roman" panose="02020603050405020304" pitchFamily="18" charset="0"/>
              </a:rPr>
              <a:t>                                       </a:t>
            </a:r>
            <a:r>
              <a:rPr lang="en-US" sz="2400" b="0" i="0" dirty="0">
                <a:solidFill>
                  <a:schemeClr val="bg1"/>
                </a:solidFill>
                <a:effectLst/>
                <a:latin typeface="Times New Roman" panose="02020603050405020304" pitchFamily="18" charset="0"/>
                <a:cs typeface="Times New Roman" panose="02020603050405020304" pitchFamily="18" charset="0"/>
              </a:rPr>
              <a:t> With further advancements in IoT technology, the possibilities for optimizing waste management are endless.</a:t>
            </a:r>
            <a:r>
              <a:rPr lang="en-US" sz="2400" dirty="0">
                <a:solidFill>
                  <a:schemeClr val="bg1"/>
                </a:solidFill>
                <a:effectLst/>
                <a:latin typeface="Times New Roman" panose="02020603050405020304" pitchFamily="18" charset="0"/>
                <a:cs typeface="Times New Roman" panose="02020603050405020304" pitchFamily="18" charset="0"/>
              </a:rPr>
              <a:t> </a:t>
            </a:r>
            <a:r>
              <a:rPr lang="en-US" sz="2400" b="0" i="0" dirty="0">
                <a:solidFill>
                  <a:schemeClr val="bg1"/>
                </a:solidFill>
                <a:effectLst/>
                <a:latin typeface="Times New Roman" panose="02020603050405020304" pitchFamily="18" charset="0"/>
                <a:cs typeface="Times New Roman" panose="02020603050405020304" pitchFamily="18" charset="0"/>
              </a:rPr>
              <a:t>Smart dustbins can help improve waste management and environmental sustainability by reducing waste overflow and optimizing collection schedules</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0787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6803-2BC1-28CE-C8E0-DEC71B452DDF}"/>
              </a:ext>
            </a:extLst>
          </p:cNvPr>
          <p:cNvSpPr>
            <a:spLocks noGrp="1"/>
          </p:cNvSpPr>
          <p:nvPr>
            <p:ph type="title"/>
          </p:nvPr>
        </p:nvSpPr>
        <p:spPr>
          <a:xfrm>
            <a:off x="1943100" y="1412072"/>
            <a:ext cx="8610600" cy="4995077"/>
          </a:xfrm>
        </p:spPr>
        <p:txBody>
          <a:bodyPr>
            <a:normAutofit/>
          </a:bodyPr>
          <a:lstStyle/>
          <a:p>
            <a:pPr algn="ctr"/>
            <a:r>
              <a:rPr lang="en-US" sz="9600" dirty="0">
                <a:solidFill>
                  <a:srgbClr val="508AB6"/>
                </a:solidFill>
                <a:latin typeface="ROG Fonts" panose="00000500000000000000" pitchFamily="50" charset="0"/>
              </a:rPr>
              <a:t>Thank you</a:t>
            </a:r>
          </a:p>
        </p:txBody>
      </p:sp>
    </p:spTree>
    <p:extLst>
      <p:ext uri="{BB962C8B-B14F-4D97-AF65-F5344CB8AC3E}">
        <p14:creationId xmlns:p14="http://schemas.microsoft.com/office/powerpoint/2010/main" val="1995305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47F8-1D65-7BB3-F891-42D4E006CD35}"/>
              </a:ext>
            </a:extLst>
          </p:cNvPr>
          <p:cNvSpPr>
            <a:spLocks noGrp="1"/>
          </p:cNvSpPr>
          <p:nvPr>
            <p:ph type="title"/>
          </p:nvPr>
        </p:nvSpPr>
        <p:spPr>
          <a:xfrm>
            <a:off x="805543" y="1338943"/>
            <a:ext cx="10700657" cy="718458"/>
          </a:xfrm>
        </p:spPr>
        <p:txBody>
          <a:bodyPr/>
          <a:lstStyle/>
          <a:p>
            <a:pPr algn="ctr"/>
            <a:r>
              <a:rPr lang="en-US" dirty="0">
                <a:solidFill>
                  <a:schemeClr val="accent4">
                    <a:lumMod val="75000"/>
                  </a:schemeClr>
                </a:solidFill>
                <a:latin typeface="ROG Fonts" panose="00000500000000000000" pitchFamily="50" charset="0"/>
              </a:rPr>
              <a:t>Team members detail</a:t>
            </a:r>
          </a:p>
        </p:txBody>
      </p:sp>
      <p:sp>
        <p:nvSpPr>
          <p:cNvPr id="3" name="Content Placeholder 2">
            <a:extLst>
              <a:ext uri="{FF2B5EF4-FFF2-40B4-BE49-F238E27FC236}">
                <a16:creationId xmlns:a16="http://schemas.microsoft.com/office/drawing/2014/main" id="{5455B089-CAA7-2C6B-4B10-D76DAE8AD9C3}"/>
              </a:ext>
            </a:extLst>
          </p:cNvPr>
          <p:cNvSpPr>
            <a:spLocks noGrp="1"/>
          </p:cNvSpPr>
          <p:nvPr>
            <p:ph idx="1"/>
          </p:nvPr>
        </p:nvSpPr>
        <p:spPr/>
        <p:txBody>
          <a:bodyPr/>
          <a:lstStyle/>
          <a:p>
            <a:pPr marL="0" lvl="0" indent="0" algn="l" rtl="0">
              <a:lnSpc>
                <a:spcPct val="90000"/>
              </a:lnSpc>
              <a:spcBef>
                <a:spcPts val="0"/>
              </a:spcBef>
              <a:spcAft>
                <a:spcPts val="0"/>
              </a:spcAft>
              <a:buClr>
                <a:srgbClr val="5D7C3F"/>
              </a:buClr>
              <a:buSzPts val="1200"/>
              <a:buNone/>
            </a:pPr>
            <a:r>
              <a:rPr lang="en-US" b="1" dirty="0">
                <a:solidFill>
                  <a:srgbClr val="5D7C3F"/>
                </a:solidFill>
                <a:latin typeface="Times New Roman" panose="02020603050405020304" pitchFamily="18" charset="0"/>
                <a:cs typeface="Times New Roman" panose="02020603050405020304" pitchFamily="18" charset="0"/>
              </a:rPr>
              <a:t>Team Leader Name: SVAYAM S TOPAJICHE </a:t>
            </a:r>
            <a:endParaRPr lang="en-US" sz="32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1200"/>
              <a:buNone/>
            </a:pPr>
            <a:r>
              <a:rPr lang="en-US" dirty="0">
                <a:latin typeface="Times New Roman" panose="02020603050405020304" pitchFamily="18" charset="0"/>
                <a:cs typeface="Times New Roman" panose="02020603050405020304" pitchFamily="18" charset="0"/>
              </a:rPr>
              <a:t>Branch: BE , Stream : ECE ,Year :3</a:t>
            </a:r>
            <a:endParaRPr lang="en-US" sz="32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5D7C3F"/>
              </a:buClr>
              <a:buSzPts val="1200"/>
              <a:buNone/>
            </a:pPr>
            <a:r>
              <a:rPr lang="en-US" b="1" dirty="0">
                <a:solidFill>
                  <a:srgbClr val="5D7C3F"/>
                </a:solidFill>
                <a:latin typeface="Times New Roman" panose="02020603050405020304" pitchFamily="18" charset="0"/>
                <a:cs typeface="Times New Roman" panose="02020603050405020304" pitchFamily="18" charset="0"/>
              </a:rPr>
              <a:t>Team Member 1 Name: MITHALI R SADEKAR </a:t>
            </a:r>
            <a:endParaRPr lang="en-US" sz="3200" dirty="0">
              <a:latin typeface="Times New Roman" panose="02020603050405020304" pitchFamily="18" charset="0"/>
              <a:cs typeface="Times New Roman" panose="02020603050405020304" pitchFamily="18" charset="0"/>
            </a:endParaRPr>
          </a:p>
          <a:p>
            <a:pPr marL="0" lvl="0" indent="0" algn="l" rtl="0">
              <a:spcBef>
                <a:spcPts val="1000"/>
              </a:spcBef>
              <a:spcAft>
                <a:spcPts val="0"/>
              </a:spcAft>
              <a:buClr>
                <a:schemeClr val="dk1"/>
              </a:buClr>
              <a:buSzPts val="1200"/>
              <a:buNone/>
            </a:pPr>
            <a:r>
              <a:rPr lang="en-US" dirty="0">
                <a:latin typeface="Times New Roman" panose="02020603050405020304" pitchFamily="18" charset="0"/>
                <a:cs typeface="Times New Roman" panose="02020603050405020304" pitchFamily="18" charset="0"/>
              </a:rPr>
              <a:t>Branch: BE, Stream : ECE, Year: 3</a:t>
            </a:r>
            <a:endParaRPr lang="en-US" altLang="zh-CN"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5D7C3F"/>
              </a:buClr>
              <a:buSzPts val="1200"/>
              <a:buNone/>
            </a:pPr>
            <a:r>
              <a:rPr lang="en-US" b="1" dirty="0">
                <a:solidFill>
                  <a:srgbClr val="5D7C3F"/>
                </a:solidFill>
              </a:rPr>
              <a:t>Team Member 2 Name: SAMIKSHA S KUSHALKAR </a:t>
            </a:r>
            <a:endParaRPr lang="en-US" sz="3200" dirty="0"/>
          </a:p>
          <a:p>
            <a:pPr marL="0" lvl="0" indent="0" algn="l" rtl="0">
              <a:spcBef>
                <a:spcPts val="1000"/>
              </a:spcBef>
              <a:spcAft>
                <a:spcPts val="0"/>
              </a:spcAft>
              <a:buClr>
                <a:schemeClr val="dk1"/>
              </a:buClr>
              <a:buSzPts val="1200"/>
              <a:buNone/>
            </a:pPr>
            <a:r>
              <a:rPr lang="en-US" dirty="0"/>
              <a:t>Branch: BE, Stream : ECE, Year: 3</a:t>
            </a:r>
            <a:endParaRPr lang="en-US" altLang="zh-CN" dirty="0"/>
          </a:p>
          <a:p>
            <a:pPr marL="0" lvl="0" indent="0" algn="l" rtl="0">
              <a:lnSpc>
                <a:spcPct val="90000"/>
              </a:lnSpc>
              <a:spcBef>
                <a:spcPts val="1000"/>
              </a:spcBef>
              <a:spcAft>
                <a:spcPts val="0"/>
              </a:spcAft>
              <a:buClr>
                <a:srgbClr val="5D7C3F"/>
              </a:buClr>
              <a:buSzPts val="1200"/>
              <a:buNone/>
            </a:pPr>
            <a:r>
              <a:rPr lang="en-US" b="1" dirty="0">
                <a:solidFill>
                  <a:srgbClr val="5D7C3F"/>
                </a:solidFill>
              </a:rPr>
              <a:t>Team Member 3 Name: ATIQUR RAHMAN SAYED </a:t>
            </a:r>
            <a:endParaRPr lang="en-US" sz="3200" dirty="0"/>
          </a:p>
          <a:p>
            <a:pPr marL="0" lvl="0" indent="0" algn="l" rtl="0">
              <a:spcBef>
                <a:spcPts val="1000"/>
              </a:spcBef>
              <a:spcAft>
                <a:spcPts val="0"/>
              </a:spcAft>
              <a:buClr>
                <a:schemeClr val="dk1"/>
              </a:buClr>
              <a:buSzPts val="1200"/>
              <a:buNone/>
            </a:pPr>
            <a:r>
              <a:rPr lang="en-US" dirty="0"/>
              <a:t>Branch: BE, Stream : ECE, Year: 3</a:t>
            </a:r>
            <a:endParaRPr lang="en-US" altLang="zh-CN" dirty="0"/>
          </a:p>
          <a:p>
            <a:endParaRPr lang="en-US" dirty="0"/>
          </a:p>
        </p:txBody>
      </p:sp>
    </p:spTree>
    <p:extLst>
      <p:ext uri="{BB962C8B-B14F-4D97-AF65-F5344CB8AC3E}">
        <p14:creationId xmlns:p14="http://schemas.microsoft.com/office/powerpoint/2010/main" val="979796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2765">
              <a:srgbClr val="83938D"/>
            </a:gs>
            <a:gs pos="22531">
              <a:srgbClr val="82938E"/>
            </a:gs>
            <a:gs pos="22062">
              <a:srgbClr val="80938F"/>
            </a:gs>
            <a:gs pos="21125">
              <a:srgbClr val="7D9292"/>
            </a:gs>
            <a:gs pos="19250">
              <a:srgbClr val="779197"/>
            </a:gs>
            <a:gs pos="5000">
              <a:srgbClr val="6A8FA1"/>
            </a:gs>
            <a:gs pos="99000">
              <a:srgbClr val="508AB6">
                <a:alpha val="48627"/>
              </a:srgbClr>
            </a:gs>
            <a:gs pos="79000">
              <a:srgbClr val="5D8DAC">
                <a:lumMod val="100000"/>
              </a:srgbClr>
            </a:gs>
            <a:gs pos="59500">
              <a:srgbClr val="6A8FA1"/>
            </a:gs>
            <a:gs pos="47000">
              <a:schemeClr val="accent6">
                <a:lumMod val="89000"/>
              </a:schemeClr>
            </a:gs>
          </a:gsLst>
          <a:lin ang="81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CB22D0-9139-8513-0E9F-F87880C5E092}"/>
              </a:ext>
            </a:extLst>
          </p:cNvPr>
          <p:cNvSpPr>
            <a:spLocks noGrp="1"/>
          </p:cNvSpPr>
          <p:nvPr>
            <p:ph type="ctrTitle"/>
          </p:nvPr>
        </p:nvSpPr>
        <p:spPr>
          <a:xfrm>
            <a:off x="1312817" y="3161942"/>
            <a:ext cx="9448800" cy="1825096"/>
          </a:xfrm>
        </p:spPr>
        <p:txBody>
          <a:bodyPr>
            <a:normAutofit fontScale="90000"/>
          </a:bodyPr>
          <a:lstStyle/>
          <a:p>
            <a:pPr algn="ctr"/>
            <a:r>
              <a:rPr lang="en-US" dirty="0">
                <a:solidFill>
                  <a:srgbClr val="E3D373"/>
                </a:solidFill>
                <a:latin typeface="Algerian" panose="04020705040A02060702" pitchFamily="82" charset="0"/>
              </a:rPr>
              <a:t>GOOD MORNING</a:t>
            </a:r>
            <a:br>
              <a:rPr lang="en-US" dirty="0">
                <a:solidFill>
                  <a:srgbClr val="E3D373"/>
                </a:solidFill>
                <a:latin typeface="Algerian" panose="04020705040A02060702" pitchFamily="82" charset="0"/>
              </a:rPr>
            </a:br>
            <a:r>
              <a:rPr lang="en-US" dirty="0">
                <a:solidFill>
                  <a:srgbClr val="E3D373"/>
                </a:solidFill>
                <a:latin typeface="Algerian" panose="04020705040A02060702" pitchFamily="82" charset="0"/>
              </a:rPr>
              <a:t>AND </a:t>
            </a:r>
            <a:br>
              <a:rPr lang="en-US" dirty="0">
                <a:solidFill>
                  <a:srgbClr val="E3D373"/>
                </a:solidFill>
                <a:latin typeface="Algerian" panose="04020705040A02060702" pitchFamily="82" charset="0"/>
              </a:rPr>
            </a:br>
            <a:r>
              <a:rPr lang="en-US" dirty="0">
                <a:solidFill>
                  <a:srgbClr val="E3D373"/>
                </a:solidFill>
                <a:latin typeface="Algerian" panose="04020705040A02060702" pitchFamily="82" charset="0"/>
              </a:rPr>
              <a:t>WELCOME TO BOLD VISSION TEAM</a:t>
            </a:r>
          </a:p>
        </p:txBody>
      </p:sp>
      <p:sp>
        <p:nvSpPr>
          <p:cNvPr id="6" name="Content Placeholder 5">
            <a:extLst>
              <a:ext uri="{FF2B5EF4-FFF2-40B4-BE49-F238E27FC236}">
                <a16:creationId xmlns:a16="http://schemas.microsoft.com/office/drawing/2014/main" id="{2723DA5B-B998-5FE7-709C-1F1344D6F5F6}"/>
              </a:ext>
            </a:extLst>
          </p:cNvPr>
          <p:cNvSpPr>
            <a:spLocks noGrp="1"/>
          </p:cNvSpPr>
          <p:nvPr>
            <p:ph type="subTitle" idx="1"/>
          </p:nvPr>
        </p:nvSpPr>
        <p:spPr/>
        <p:txBody>
          <a:bodyPr/>
          <a:lstStyle/>
          <a:p>
            <a:pPr algn="ctr"/>
            <a:endParaRPr lang="en-US" dirty="0"/>
          </a:p>
          <a:p>
            <a:pPr algn="ctr"/>
            <a:endParaRPr lang="en-US" dirty="0"/>
          </a:p>
          <a:p>
            <a:pPr algn="ctr"/>
            <a:endParaRPr lang="en-US" dirty="0"/>
          </a:p>
          <a:p>
            <a:pPr algn="ctr"/>
            <a:endParaRPr lang="en-US" dirty="0"/>
          </a:p>
          <a:p>
            <a:pPr marL="0" indent="0" algn="ctr">
              <a:buNone/>
            </a:pPr>
            <a:endParaRPr lang="en-US" dirty="0"/>
          </a:p>
        </p:txBody>
      </p:sp>
    </p:spTree>
    <p:extLst>
      <p:ext uri="{BB962C8B-B14F-4D97-AF65-F5344CB8AC3E}">
        <p14:creationId xmlns:p14="http://schemas.microsoft.com/office/powerpoint/2010/main" val="88562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2765">
              <a:srgbClr val="83938D"/>
            </a:gs>
            <a:gs pos="22531">
              <a:srgbClr val="82938E"/>
            </a:gs>
            <a:gs pos="22062">
              <a:srgbClr val="80938F"/>
            </a:gs>
            <a:gs pos="21125">
              <a:srgbClr val="7D9292"/>
            </a:gs>
            <a:gs pos="19250">
              <a:srgbClr val="779197"/>
            </a:gs>
            <a:gs pos="5000">
              <a:srgbClr val="6A8FA1"/>
            </a:gs>
            <a:gs pos="99000">
              <a:srgbClr val="508AB6">
                <a:alpha val="48627"/>
              </a:srgbClr>
            </a:gs>
            <a:gs pos="79000">
              <a:srgbClr val="5D8DAC">
                <a:lumMod val="100000"/>
              </a:srgbClr>
            </a:gs>
            <a:gs pos="59500">
              <a:srgbClr val="6A8FA1"/>
            </a:gs>
            <a:gs pos="47000">
              <a:schemeClr val="accent6">
                <a:lumMod val="89000"/>
              </a:schemeClr>
            </a:gs>
          </a:gsLst>
          <a:lin ang="81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CB22D0-9139-8513-0E9F-F87880C5E092}"/>
              </a:ext>
            </a:extLst>
          </p:cNvPr>
          <p:cNvSpPr>
            <a:spLocks noGrp="1"/>
          </p:cNvSpPr>
          <p:nvPr>
            <p:ph type="ctrTitle"/>
          </p:nvPr>
        </p:nvSpPr>
        <p:spPr>
          <a:xfrm>
            <a:off x="-52250" y="3050176"/>
            <a:ext cx="12244250" cy="1907177"/>
          </a:xfrm>
        </p:spPr>
        <p:txBody>
          <a:bodyPr>
            <a:normAutofit fontScale="90000"/>
          </a:bodyPr>
          <a:lstStyle/>
          <a:p>
            <a:pPr algn="ctr"/>
            <a:r>
              <a:rPr lang="en-US" sz="4000" u="sng" cap="none" dirty="0">
                <a:solidFill>
                  <a:schemeClr val="bg1">
                    <a:lumMod val="95000"/>
                    <a:lumOff val="5000"/>
                  </a:schemeClr>
                </a:solidFill>
                <a:latin typeface="ROG Fonts" panose="00000500000000000000" pitchFamily="50" charset="0"/>
              </a:rPr>
              <a:t>TITLE OF PROJECT</a:t>
            </a:r>
            <a:r>
              <a:rPr lang="en-US" sz="4000" dirty="0">
                <a:solidFill>
                  <a:schemeClr val="bg1">
                    <a:lumMod val="95000"/>
                    <a:lumOff val="5000"/>
                  </a:schemeClr>
                </a:solidFill>
                <a:latin typeface="ROG Fonts" panose="00000500000000000000" pitchFamily="50" charset="0"/>
              </a:rPr>
              <a:t>:</a:t>
            </a:r>
            <a:br>
              <a:rPr lang="en-US" sz="4000" dirty="0">
                <a:solidFill>
                  <a:schemeClr val="bg1">
                    <a:lumMod val="95000"/>
                    <a:lumOff val="5000"/>
                  </a:schemeClr>
                </a:solidFill>
                <a:latin typeface="ROG Fonts" panose="00000500000000000000" pitchFamily="50" charset="0"/>
              </a:rPr>
            </a:br>
            <a:br>
              <a:rPr lang="en-US" sz="4000" dirty="0">
                <a:solidFill>
                  <a:schemeClr val="tx2"/>
                </a:solidFill>
                <a:latin typeface="ROG Fonts" panose="00000500000000000000" pitchFamily="50" charset="0"/>
              </a:rPr>
            </a:br>
            <a:r>
              <a:rPr lang="en-US" sz="4000" dirty="0">
                <a:solidFill>
                  <a:srgbClr val="F59683"/>
                </a:solidFill>
                <a:latin typeface="ROG Fonts" panose="00000500000000000000" pitchFamily="50" charset="0"/>
              </a:rPr>
              <a:t>SMART DUSTBIN </a:t>
            </a:r>
            <a:r>
              <a:rPr lang="en-US" sz="4000" cap="none" dirty="0">
                <a:solidFill>
                  <a:srgbClr val="F59683"/>
                </a:solidFill>
                <a:latin typeface="ROG Fonts" panose="00000500000000000000" pitchFamily="50" charset="0"/>
              </a:rPr>
              <a:t>WITH</a:t>
            </a:r>
            <a:br>
              <a:rPr lang="en-US" sz="4000" dirty="0">
                <a:solidFill>
                  <a:srgbClr val="F59683"/>
                </a:solidFill>
                <a:latin typeface="ROG Fonts" panose="00000500000000000000" pitchFamily="50" charset="0"/>
              </a:rPr>
            </a:br>
            <a:br>
              <a:rPr lang="en-US" sz="4000" dirty="0">
                <a:solidFill>
                  <a:srgbClr val="F59683"/>
                </a:solidFill>
                <a:latin typeface="ROG Fonts" panose="00000500000000000000" pitchFamily="50" charset="0"/>
              </a:rPr>
            </a:br>
            <a:r>
              <a:rPr lang="en-US" sz="4000" dirty="0">
                <a:solidFill>
                  <a:srgbClr val="F59683"/>
                </a:solidFill>
                <a:latin typeface="ROG Fonts" panose="00000500000000000000" pitchFamily="50" charset="0"/>
              </a:rPr>
              <a:t>EPS8266 AND GPS</a:t>
            </a:r>
          </a:p>
        </p:txBody>
      </p:sp>
      <p:sp>
        <p:nvSpPr>
          <p:cNvPr id="6" name="Content Placeholder 5">
            <a:extLst>
              <a:ext uri="{FF2B5EF4-FFF2-40B4-BE49-F238E27FC236}">
                <a16:creationId xmlns:a16="http://schemas.microsoft.com/office/drawing/2014/main" id="{2723DA5B-B998-5FE7-709C-1F1344D6F5F6}"/>
              </a:ext>
            </a:extLst>
          </p:cNvPr>
          <p:cNvSpPr>
            <a:spLocks noGrp="1"/>
          </p:cNvSpPr>
          <p:nvPr>
            <p:ph type="subTitle" idx="1"/>
          </p:nvPr>
        </p:nvSpPr>
        <p:spPr>
          <a:xfrm>
            <a:off x="1854926" y="4082869"/>
            <a:ext cx="10408920" cy="1050834"/>
          </a:xfrm>
        </p:spPr>
        <p:txBody>
          <a:bodyPr/>
          <a:lstStyle/>
          <a:p>
            <a:pPr algn="ctr"/>
            <a:endParaRPr lang="en-US" dirty="0"/>
          </a:p>
          <a:p>
            <a:pPr algn="ctr"/>
            <a:endParaRPr lang="en-US" dirty="0"/>
          </a:p>
          <a:p>
            <a:pPr algn="ctr"/>
            <a:endParaRPr lang="en-US" dirty="0"/>
          </a:p>
          <a:p>
            <a:pPr marL="0" indent="0" algn="ctr">
              <a:buNone/>
            </a:pPr>
            <a:endParaRPr lang="en-US" dirty="0"/>
          </a:p>
        </p:txBody>
      </p:sp>
    </p:spTree>
    <p:extLst>
      <p:ext uri="{BB962C8B-B14F-4D97-AF65-F5344CB8AC3E}">
        <p14:creationId xmlns:p14="http://schemas.microsoft.com/office/powerpoint/2010/main" val="3952294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2765">
              <a:srgbClr val="83938D"/>
            </a:gs>
            <a:gs pos="22531">
              <a:srgbClr val="82938E"/>
            </a:gs>
            <a:gs pos="22062">
              <a:srgbClr val="80938F"/>
            </a:gs>
            <a:gs pos="21125">
              <a:srgbClr val="7D9292"/>
            </a:gs>
            <a:gs pos="19250">
              <a:srgbClr val="779197"/>
            </a:gs>
            <a:gs pos="5000">
              <a:srgbClr val="6A8FA1"/>
            </a:gs>
            <a:gs pos="99000">
              <a:srgbClr val="508AB6">
                <a:alpha val="48627"/>
              </a:srgbClr>
            </a:gs>
            <a:gs pos="79000">
              <a:srgbClr val="5D8DAC">
                <a:lumMod val="100000"/>
              </a:srgbClr>
            </a:gs>
            <a:gs pos="59500">
              <a:srgbClr val="6A8FA1"/>
            </a:gs>
            <a:gs pos="47000">
              <a:schemeClr val="accent6">
                <a:lumMod val="89000"/>
              </a:schemeClr>
            </a:gs>
          </a:gsLst>
          <a:lin ang="81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CB22D0-9139-8513-0E9F-F87880C5E092}"/>
              </a:ext>
            </a:extLst>
          </p:cNvPr>
          <p:cNvSpPr>
            <a:spLocks noGrp="1"/>
          </p:cNvSpPr>
          <p:nvPr>
            <p:ph type="ctrTitle"/>
          </p:nvPr>
        </p:nvSpPr>
        <p:spPr>
          <a:xfrm>
            <a:off x="781050" y="453027"/>
            <a:ext cx="9144000" cy="721724"/>
          </a:xfrm>
        </p:spPr>
        <p:txBody>
          <a:bodyPr>
            <a:normAutofit/>
          </a:bodyPr>
          <a:lstStyle/>
          <a:p>
            <a:pPr algn="ctr"/>
            <a:r>
              <a:rPr lang="en-US" sz="4000" u="sng" dirty="0">
                <a:solidFill>
                  <a:schemeClr val="accent3">
                    <a:lumMod val="60000"/>
                    <a:lumOff val="40000"/>
                  </a:schemeClr>
                </a:solidFill>
                <a:latin typeface="Arial Black" panose="020B0A04020102020204" pitchFamily="34" charset="0"/>
              </a:rPr>
              <a:t>Aim of the project</a:t>
            </a:r>
          </a:p>
        </p:txBody>
      </p:sp>
      <p:sp>
        <p:nvSpPr>
          <p:cNvPr id="6" name="Content Placeholder 5">
            <a:extLst>
              <a:ext uri="{FF2B5EF4-FFF2-40B4-BE49-F238E27FC236}">
                <a16:creationId xmlns:a16="http://schemas.microsoft.com/office/drawing/2014/main" id="{2723DA5B-B998-5FE7-709C-1F1344D6F5F6}"/>
              </a:ext>
            </a:extLst>
          </p:cNvPr>
          <p:cNvSpPr>
            <a:spLocks noGrp="1"/>
          </p:cNvSpPr>
          <p:nvPr>
            <p:ph type="subTitle" idx="1"/>
          </p:nvPr>
        </p:nvSpPr>
        <p:spPr>
          <a:xfrm>
            <a:off x="572226" y="1943100"/>
            <a:ext cx="10724424" cy="4000500"/>
          </a:xfrm>
        </p:spPr>
        <p:txBody>
          <a:bodyPr>
            <a:normAutofit/>
          </a:bodyPr>
          <a:lstStyle/>
          <a:p>
            <a:pPr marL="342900" indent="-342900" algn="just">
              <a:buFont typeface="Courier New" panose="02070309020205020404" pitchFamily="49" charset="0"/>
              <a:buChar char="o"/>
            </a:pPr>
            <a:r>
              <a:rPr lang="en-US" sz="3200" dirty="0">
                <a:solidFill>
                  <a:schemeClr val="bg1"/>
                </a:solidFill>
                <a:latin typeface="Times New Roman" panose="02020603050405020304" pitchFamily="18" charset="0"/>
                <a:cs typeface="Times New Roman" panose="02020603050405020304" pitchFamily="18" charset="0"/>
              </a:rPr>
              <a:t>Alerting of smart bin full / empty using IOT application to respective authority</a:t>
            </a:r>
          </a:p>
          <a:p>
            <a:pPr marL="342900" indent="-342900" algn="just">
              <a:buFont typeface="Courier New" panose="02070309020205020404" pitchFamily="49" charset="0"/>
              <a:buChar char="o"/>
            </a:pPr>
            <a:r>
              <a:rPr lang="en-US" sz="3200" dirty="0">
                <a:solidFill>
                  <a:schemeClr val="bg1"/>
                </a:solidFill>
                <a:latin typeface="Times New Roman" panose="02020603050405020304" pitchFamily="18" charset="0"/>
                <a:cs typeface="Times New Roman" panose="02020603050405020304" pitchFamily="18" charset="0"/>
              </a:rPr>
              <a:t>To implement a smart bin built on microcontroller based platform Node MCU ESP8266 board</a:t>
            </a:r>
          </a:p>
          <a:p>
            <a:pPr marL="342900" indent="-342900" algn="just">
              <a:buFont typeface="Courier New" panose="02070309020205020404" pitchFamily="49" charset="0"/>
              <a:buChar char="o"/>
            </a:pPr>
            <a:r>
              <a:rPr lang="en-US" sz="3200" dirty="0">
                <a:solidFill>
                  <a:schemeClr val="bg1"/>
                </a:solidFill>
                <a:latin typeface="Times New Roman" panose="02020603050405020304" pitchFamily="18" charset="0"/>
                <a:cs typeface="Times New Roman" panose="02020603050405020304" pitchFamily="18" charset="0"/>
              </a:rPr>
              <a:t>Which is interfaced with GSM modern and Ultrasonic sensor which can status of dustbin full or empty</a:t>
            </a:r>
          </a:p>
          <a:p>
            <a:pPr marL="342900" indent="-342900" algn="just">
              <a:buFont typeface="Courier New" panose="02070309020205020404" pitchFamily="49" charset="0"/>
              <a:buChar char="o"/>
            </a:pPr>
            <a:r>
              <a:rPr lang="en-US" sz="3200" dirty="0">
                <a:solidFill>
                  <a:schemeClr val="bg1"/>
                </a:solidFill>
                <a:latin typeface="Times New Roman" panose="02020603050405020304" pitchFamily="18" charset="0"/>
                <a:cs typeface="Times New Roman" panose="02020603050405020304" pitchFamily="18" charset="0"/>
              </a:rPr>
              <a:t>Alerting the Municipal authority the dustbin full with waste</a:t>
            </a:r>
          </a:p>
        </p:txBody>
      </p:sp>
    </p:spTree>
    <p:extLst>
      <p:ext uri="{BB962C8B-B14F-4D97-AF65-F5344CB8AC3E}">
        <p14:creationId xmlns:p14="http://schemas.microsoft.com/office/powerpoint/2010/main" val="1737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2765">
              <a:srgbClr val="83938D"/>
            </a:gs>
            <a:gs pos="22531">
              <a:srgbClr val="82938E"/>
            </a:gs>
            <a:gs pos="22062">
              <a:srgbClr val="80938F"/>
            </a:gs>
            <a:gs pos="21125">
              <a:srgbClr val="7D9292"/>
            </a:gs>
            <a:gs pos="19250">
              <a:srgbClr val="779197"/>
            </a:gs>
            <a:gs pos="5000">
              <a:srgbClr val="6A8FA1"/>
            </a:gs>
            <a:gs pos="99000">
              <a:srgbClr val="508AB6">
                <a:alpha val="48627"/>
              </a:srgbClr>
            </a:gs>
            <a:gs pos="79000">
              <a:srgbClr val="5D8DAC">
                <a:lumMod val="100000"/>
              </a:srgbClr>
            </a:gs>
            <a:gs pos="59500">
              <a:srgbClr val="6A8FA1"/>
            </a:gs>
            <a:gs pos="47000">
              <a:schemeClr val="accent6">
                <a:lumMod val="89000"/>
              </a:schemeClr>
            </a:gs>
          </a:gsLst>
          <a:lin ang="8100000" scaled="1"/>
          <a:tileRect/>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97B7173-3E61-6C45-2DBC-EB7C26737B31}"/>
              </a:ext>
            </a:extLst>
          </p:cNvPr>
          <p:cNvSpPr>
            <a:spLocks noGrp="1"/>
          </p:cNvSpPr>
          <p:nvPr>
            <p:ph type="title"/>
          </p:nvPr>
        </p:nvSpPr>
        <p:spPr>
          <a:xfrm>
            <a:off x="1039811" y="189837"/>
            <a:ext cx="8610600" cy="823912"/>
          </a:xfrm>
        </p:spPr>
        <p:txBody>
          <a:bodyPr/>
          <a:lstStyle/>
          <a:p>
            <a:pPr algn="ctr"/>
            <a:r>
              <a:rPr lang="en-US" u="sng" dirty="0">
                <a:solidFill>
                  <a:schemeClr val="accent3">
                    <a:lumMod val="40000"/>
                    <a:lumOff val="60000"/>
                  </a:schemeClr>
                </a:solidFill>
                <a:latin typeface="Arial Black" panose="020B0A04020102020204" pitchFamily="34" charset="0"/>
              </a:rPr>
              <a:t>INTRODUCTION :</a:t>
            </a:r>
          </a:p>
        </p:txBody>
      </p:sp>
      <p:sp>
        <p:nvSpPr>
          <p:cNvPr id="6" name="Content Placeholder 5">
            <a:extLst>
              <a:ext uri="{FF2B5EF4-FFF2-40B4-BE49-F238E27FC236}">
                <a16:creationId xmlns:a16="http://schemas.microsoft.com/office/drawing/2014/main" id="{2723DA5B-B998-5FE7-709C-1F1344D6F5F6}"/>
              </a:ext>
            </a:extLst>
          </p:cNvPr>
          <p:cNvSpPr>
            <a:spLocks noGrp="1"/>
          </p:cNvSpPr>
          <p:nvPr>
            <p:ph type="body" idx="1"/>
          </p:nvPr>
        </p:nvSpPr>
        <p:spPr/>
        <p:txBody>
          <a:bodyPr>
            <a:normAutofit/>
          </a:bodyPr>
          <a:lstStyle/>
          <a:p>
            <a:pPr algn="ctr"/>
            <a:endParaRPr lang="en-US" dirty="0"/>
          </a:p>
          <a:p>
            <a:pPr algn="ctr"/>
            <a:endParaRPr lang="en-US" dirty="0"/>
          </a:p>
          <a:p>
            <a:pPr algn="ctr"/>
            <a:endParaRPr lang="en-US" dirty="0"/>
          </a:p>
          <a:p>
            <a:pPr marL="0" indent="0" algn="ctr">
              <a:buNone/>
            </a:pPr>
            <a:endParaRPr lang="en-US" dirty="0"/>
          </a:p>
        </p:txBody>
      </p:sp>
      <p:sp>
        <p:nvSpPr>
          <p:cNvPr id="11" name="Text Placeholder 10">
            <a:extLst>
              <a:ext uri="{FF2B5EF4-FFF2-40B4-BE49-F238E27FC236}">
                <a16:creationId xmlns:a16="http://schemas.microsoft.com/office/drawing/2014/main" id="{8C612448-BBB5-D460-A2D7-045714752CA8}"/>
              </a:ext>
            </a:extLst>
          </p:cNvPr>
          <p:cNvSpPr>
            <a:spLocks noGrp="1"/>
          </p:cNvSpPr>
          <p:nvPr>
            <p:ph type="body" sz="quarter" idx="3"/>
          </p:nvPr>
        </p:nvSpPr>
        <p:spPr>
          <a:xfrm>
            <a:off x="780964" y="4177767"/>
            <a:ext cx="10275549" cy="3209675"/>
          </a:xfrm>
        </p:spPr>
        <p:txBody>
          <a:bodyPr>
            <a:noAutofit/>
          </a:bodyPr>
          <a:lstStyle/>
          <a:p>
            <a:pPr algn="just">
              <a:lnSpc>
                <a:spcPct val="100000"/>
              </a:lnSpc>
            </a:pPr>
            <a:r>
              <a:rPr lang="en-US" b="0" i="0" dirty="0">
                <a:solidFill>
                  <a:schemeClr val="bg1"/>
                </a:solidFill>
                <a:effectLst/>
                <a:latin typeface="Times New Roman" panose="02020603050405020304" pitchFamily="18" charset="0"/>
                <a:cs typeface="Times New Roman" panose="02020603050405020304" pitchFamily="18" charset="0"/>
              </a:rPr>
              <a:t>In this article, we will explain how we have create a Smart Dustbin using few components like a 16×2 LCD display, an ultrasonic sensor, a Sim800l module, a NEO-6m module, and the ESP8266 microcontroller. This integration of hardware and software will enable us to monitor the status of the dustbin, Find out the level of waste management, and provide real-time data for efficient collection and disposal.</a:t>
            </a:r>
          </a:p>
          <a:p>
            <a:pPr algn="just">
              <a:lnSpc>
                <a:spcPct val="100000"/>
              </a:lnSpc>
            </a:pPr>
            <a:r>
              <a:rPr lang="en-US" b="0" i="0" dirty="0">
                <a:solidFill>
                  <a:schemeClr val="bg1"/>
                </a:solidFill>
                <a:effectLst/>
                <a:latin typeface="Times New Roman" panose="02020603050405020304" pitchFamily="18" charset="0"/>
                <a:cs typeface="Times New Roman" panose="02020603050405020304" pitchFamily="18" charset="0"/>
              </a:rPr>
              <a:t>Smart Dustbin works on the principle of object detection using an ultrasonic sensor. The ultrasonic sensor transmits sound waves. These waves get reflected whenever an object comes into the vicinity of the sensor. This generates an electrical signal which is used to open the dustbin lid.</a:t>
            </a:r>
            <a:endParaRPr lang="en-IN" b="0" i="0" dirty="0">
              <a:solidFill>
                <a:schemeClr val="bg1"/>
              </a:solidFill>
              <a:effectLst/>
              <a:latin typeface="Times New Roman" panose="02020603050405020304" pitchFamily="18" charset="0"/>
              <a:cs typeface="Times New Roman" panose="02020603050405020304" pitchFamily="18" charset="0"/>
            </a:endParaRPr>
          </a:p>
          <a:p>
            <a:br>
              <a:rPr lang="en-US" sz="2800" b="0" i="0" dirty="0">
                <a:solidFill>
                  <a:srgbClr val="E8E8E8"/>
                </a:solidFill>
                <a:effectLst/>
                <a:latin typeface="arial" panose="020B0604020202020204" pitchFamily="34" charset="0"/>
              </a:rPr>
            </a:b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718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2765">
              <a:srgbClr val="83938D"/>
            </a:gs>
            <a:gs pos="22531">
              <a:srgbClr val="82938E"/>
            </a:gs>
            <a:gs pos="22062">
              <a:srgbClr val="80938F"/>
            </a:gs>
            <a:gs pos="21125">
              <a:srgbClr val="7D9292"/>
            </a:gs>
            <a:gs pos="19250">
              <a:srgbClr val="779197"/>
            </a:gs>
            <a:gs pos="5000">
              <a:srgbClr val="6A8FA1"/>
            </a:gs>
            <a:gs pos="99000">
              <a:srgbClr val="508AB6">
                <a:alpha val="48627"/>
              </a:srgbClr>
            </a:gs>
            <a:gs pos="79000">
              <a:srgbClr val="5D8DAC">
                <a:lumMod val="100000"/>
              </a:srgbClr>
            </a:gs>
            <a:gs pos="59500">
              <a:srgbClr val="6A8FA1"/>
            </a:gs>
            <a:gs pos="47000">
              <a:schemeClr val="accent6">
                <a:lumMod val="89000"/>
              </a:schemeClr>
            </a:gs>
          </a:gsLst>
          <a:lin ang="81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00BA53-449C-9A38-576D-CEE9CD64F464}"/>
              </a:ext>
            </a:extLst>
          </p:cNvPr>
          <p:cNvSpPr>
            <a:spLocks noGrp="1"/>
          </p:cNvSpPr>
          <p:nvPr>
            <p:ph type="title"/>
          </p:nvPr>
        </p:nvSpPr>
        <p:spPr>
          <a:xfrm>
            <a:off x="139700" y="319873"/>
            <a:ext cx="11099800" cy="1293028"/>
          </a:xfrm>
        </p:spPr>
        <p:txBody>
          <a:bodyPr>
            <a:normAutofit/>
          </a:bodyPr>
          <a:lstStyle/>
          <a:p>
            <a:pPr algn="ctr"/>
            <a:r>
              <a:rPr lang="en-US" sz="3600" u="sng" dirty="0">
                <a:solidFill>
                  <a:schemeClr val="accent3">
                    <a:lumMod val="60000"/>
                    <a:lumOff val="40000"/>
                  </a:schemeClr>
                </a:solidFill>
                <a:latin typeface="Arial Black" panose="020B0A04020102020204" pitchFamily="34" charset="0"/>
                <a:cs typeface="Arial" panose="020B0604020202020204" pitchFamily="34" charset="0"/>
              </a:rPr>
              <a:t>Motivation of project</a:t>
            </a:r>
          </a:p>
        </p:txBody>
      </p:sp>
      <p:sp>
        <p:nvSpPr>
          <p:cNvPr id="6" name="Content Placeholder 5">
            <a:extLst>
              <a:ext uri="{FF2B5EF4-FFF2-40B4-BE49-F238E27FC236}">
                <a16:creationId xmlns:a16="http://schemas.microsoft.com/office/drawing/2014/main" id="{2723DA5B-B998-5FE7-709C-1F1344D6F5F6}"/>
              </a:ext>
            </a:extLst>
          </p:cNvPr>
          <p:cNvSpPr>
            <a:spLocks noGrp="1"/>
          </p:cNvSpPr>
          <p:nvPr>
            <p:ph idx="1"/>
          </p:nvPr>
        </p:nvSpPr>
        <p:spPr>
          <a:xfrm>
            <a:off x="590550" y="1555751"/>
            <a:ext cx="10820400" cy="4024125"/>
          </a:xfrm>
        </p:spPr>
        <p:txBody>
          <a:bodyPr/>
          <a:lstStyle/>
          <a:p>
            <a:pPr algn="ctr"/>
            <a:endParaRPr lang="en-US" dirty="0"/>
          </a:p>
          <a:p>
            <a:pPr algn="just">
              <a:buFont typeface="Courier New" panose="02070309020205020404" pitchFamily="49" charset="0"/>
              <a:buChar char="o"/>
            </a:pPr>
            <a:r>
              <a:rPr lang="en-US" dirty="0">
                <a:solidFill>
                  <a:schemeClr val="bg1"/>
                </a:solidFill>
                <a:latin typeface="Times New Roman" panose="02020603050405020304" pitchFamily="18" charset="0"/>
                <a:cs typeface="Times New Roman" panose="02020603050405020304" pitchFamily="18" charset="0"/>
              </a:rPr>
              <a:t>Seeing the use of cloud retrieve data at any time and any place</a:t>
            </a:r>
          </a:p>
          <a:p>
            <a:pPr algn="just">
              <a:buFont typeface="Courier New" panose="02070309020205020404" pitchFamily="49" charset="0"/>
              <a:buChar char="o"/>
            </a:pPr>
            <a:r>
              <a:rPr lang="en-US" dirty="0">
                <a:solidFill>
                  <a:schemeClr val="bg1"/>
                </a:solidFill>
                <a:latin typeface="Times New Roman" panose="02020603050405020304" pitchFamily="18" charset="0"/>
                <a:cs typeface="Times New Roman" panose="02020603050405020304" pitchFamily="18" charset="0"/>
              </a:rPr>
              <a:t>Also the use of wireless sensors made it possible of collect the data from cloud </a:t>
            </a:r>
          </a:p>
          <a:p>
            <a:pPr algn="just">
              <a:buFont typeface="Courier New" panose="02070309020205020404" pitchFamily="49" charset="0"/>
              <a:buChar char="o"/>
            </a:pPr>
            <a:r>
              <a:rPr lang="en-US" dirty="0">
                <a:solidFill>
                  <a:schemeClr val="bg1"/>
                </a:solidFill>
                <a:latin typeface="Times New Roman" panose="02020603050405020304" pitchFamily="18" charset="0"/>
                <a:cs typeface="Times New Roman" panose="02020603050405020304" pitchFamily="18" charset="0"/>
              </a:rPr>
              <a:t>We also have the moto of clean and hygienic environment  so, we try to implement this system</a:t>
            </a:r>
          </a:p>
          <a:p>
            <a:pPr algn="just">
              <a:buFont typeface="Courier New" panose="02070309020205020404" pitchFamily="49" charset="0"/>
              <a:buChar char="o"/>
            </a:pPr>
            <a:r>
              <a:rPr lang="en-US" dirty="0">
                <a:solidFill>
                  <a:schemeClr val="bg1"/>
                </a:solidFill>
                <a:latin typeface="Times New Roman" panose="02020603050405020304" pitchFamily="18" charset="0"/>
                <a:cs typeface="Times New Roman" panose="02020603050405020304" pitchFamily="18" charset="0"/>
              </a:rPr>
              <a:t>Monitoring fill levels :The smart dustbin can monitor how full they are and  alert authorities when they need to be emptied</a:t>
            </a:r>
          </a:p>
          <a:p>
            <a:pPr algn="just">
              <a:buFont typeface="Courier New" panose="02070309020205020404" pitchFamily="49" charset="0"/>
              <a:buChar char="o"/>
            </a:pPr>
            <a:r>
              <a:rPr lang="en-US" dirty="0">
                <a:solidFill>
                  <a:schemeClr val="bg1"/>
                </a:solidFill>
                <a:latin typeface="Times New Roman" panose="02020603050405020304" pitchFamily="18" charset="0"/>
                <a:cs typeface="Times New Roman" panose="02020603050405020304" pitchFamily="18" charset="0"/>
              </a:rPr>
              <a:t>Encouraging proper disposal</a:t>
            </a:r>
          </a:p>
          <a:p>
            <a:pPr algn="just">
              <a:buFont typeface="Courier New" panose="02070309020205020404" pitchFamily="49" charset="0"/>
              <a:buChar char="o"/>
            </a:pPr>
            <a:r>
              <a:rPr lang="en-US" dirty="0">
                <a:solidFill>
                  <a:schemeClr val="bg1"/>
                </a:solidFill>
                <a:latin typeface="Times New Roman" panose="02020603050405020304" pitchFamily="18" charset="0"/>
                <a:cs typeface="Times New Roman" panose="02020603050405020304" pitchFamily="18" charset="0"/>
              </a:rPr>
              <a:t>Detecting recyclables</a:t>
            </a:r>
          </a:p>
          <a:p>
            <a:pPr algn="just">
              <a:buFont typeface="Courier New" panose="02070309020205020404" pitchFamily="49" charset="0"/>
              <a:buChar char="o"/>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53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2765">
              <a:srgbClr val="83938D"/>
            </a:gs>
            <a:gs pos="22531">
              <a:srgbClr val="82938E"/>
            </a:gs>
            <a:gs pos="22062">
              <a:srgbClr val="80938F"/>
            </a:gs>
            <a:gs pos="21125">
              <a:srgbClr val="7D9292"/>
            </a:gs>
            <a:gs pos="19250">
              <a:srgbClr val="779197"/>
            </a:gs>
            <a:gs pos="5000">
              <a:srgbClr val="6A8FA1"/>
            </a:gs>
            <a:gs pos="99000">
              <a:srgbClr val="508AB6">
                <a:alpha val="48627"/>
              </a:srgbClr>
            </a:gs>
            <a:gs pos="79000">
              <a:srgbClr val="5D8DAC">
                <a:lumMod val="100000"/>
              </a:srgbClr>
            </a:gs>
            <a:gs pos="59500">
              <a:srgbClr val="6A8FA1"/>
            </a:gs>
            <a:gs pos="47000">
              <a:schemeClr val="accent6">
                <a:lumMod val="89000"/>
              </a:schemeClr>
            </a:gs>
          </a:gsLst>
          <a:lin ang="8100000" scaled="1"/>
          <a:tileRect/>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97B7173-3E61-6C45-2DBC-EB7C26737B31}"/>
              </a:ext>
            </a:extLst>
          </p:cNvPr>
          <p:cNvSpPr>
            <a:spLocks noGrp="1"/>
          </p:cNvSpPr>
          <p:nvPr>
            <p:ph type="title"/>
          </p:nvPr>
        </p:nvSpPr>
        <p:spPr>
          <a:xfrm>
            <a:off x="1039811" y="189837"/>
            <a:ext cx="8610600" cy="823912"/>
          </a:xfrm>
        </p:spPr>
        <p:txBody>
          <a:bodyPr/>
          <a:lstStyle/>
          <a:p>
            <a:pPr algn="ctr"/>
            <a:r>
              <a:rPr lang="en-US" u="sng" dirty="0">
                <a:solidFill>
                  <a:schemeClr val="accent3">
                    <a:lumMod val="40000"/>
                    <a:lumOff val="60000"/>
                  </a:schemeClr>
                </a:solidFill>
                <a:latin typeface="Arial Black" panose="020B0A04020102020204" pitchFamily="34" charset="0"/>
              </a:rPr>
              <a:t>Problems facing</a:t>
            </a:r>
          </a:p>
        </p:txBody>
      </p:sp>
      <p:sp>
        <p:nvSpPr>
          <p:cNvPr id="11" name="Text Placeholder 10">
            <a:extLst>
              <a:ext uri="{FF2B5EF4-FFF2-40B4-BE49-F238E27FC236}">
                <a16:creationId xmlns:a16="http://schemas.microsoft.com/office/drawing/2014/main" id="{8C612448-BBB5-D460-A2D7-045714752CA8}"/>
              </a:ext>
            </a:extLst>
          </p:cNvPr>
          <p:cNvSpPr>
            <a:spLocks noGrp="1"/>
          </p:cNvSpPr>
          <p:nvPr>
            <p:ph type="body" sz="quarter" idx="3"/>
          </p:nvPr>
        </p:nvSpPr>
        <p:spPr>
          <a:xfrm>
            <a:off x="69850" y="6115050"/>
            <a:ext cx="8191500" cy="2638625"/>
          </a:xfrm>
        </p:spPr>
        <p:txBody>
          <a:bodyPr>
            <a:noAutofit/>
          </a:bodyPr>
          <a:lstStyle/>
          <a:p>
            <a:pPr marL="342900" indent="-342900" algn="just">
              <a:buFont typeface="Courier New" panose="02070309020205020404" pitchFamily="49" charset="0"/>
              <a:buChar char="o"/>
            </a:pPr>
            <a:r>
              <a:rPr lang="en-US" sz="2400" b="0" i="0" dirty="0">
                <a:solidFill>
                  <a:schemeClr val="bg1"/>
                </a:solidFill>
                <a:effectLst/>
                <a:latin typeface="Times New Roman" panose="02020603050405020304" pitchFamily="18" charset="0"/>
                <a:cs typeface="Times New Roman" panose="02020603050405020304" pitchFamily="18" charset="0"/>
              </a:rPr>
              <a:t>They typically lack access to sanitary and healthcare facilities. Furthermore, child </a:t>
            </a:r>
            <a:r>
              <a:rPr lang="en-US" sz="2400" b="0" i="0" dirty="0" err="1">
                <a:solidFill>
                  <a:schemeClr val="bg1"/>
                </a:solidFill>
                <a:effectLst/>
                <a:latin typeface="Times New Roman" panose="02020603050405020304" pitchFamily="18" charset="0"/>
                <a:cs typeface="Times New Roman" panose="02020603050405020304" pitchFamily="18" charset="0"/>
              </a:rPr>
              <a:t>labour</a:t>
            </a:r>
            <a:r>
              <a:rPr lang="en-US" sz="2400" b="0" i="0" dirty="0">
                <a:solidFill>
                  <a:schemeClr val="bg1"/>
                </a:solidFill>
                <a:effectLst/>
                <a:latin typeface="Times New Roman" panose="02020603050405020304" pitchFamily="18" charset="0"/>
                <a:cs typeface="Times New Roman" panose="02020603050405020304" pitchFamily="18" charset="0"/>
              </a:rPr>
              <a:t> is quite prevalent in this occupation and their life expectancy is low owing to continuous exposure to a hazardous environment. Sadly, waste pickers are not covered under any </a:t>
            </a:r>
            <a:r>
              <a:rPr lang="en-US" sz="2400" b="0" i="0" dirty="0" err="1">
                <a:solidFill>
                  <a:schemeClr val="bg1"/>
                </a:solidFill>
                <a:effectLst/>
                <a:latin typeface="Times New Roman" panose="02020603050405020304" pitchFamily="18" charset="0"/>
                <a:cs typeface="Times New Roman" panose="02020603050405020304" pitchFamily="18" charset="0"/>
              </a:rPr>
              <a:t>labour</a:t>
            </a:r>
            <a:r>
              <a:rPr lang="en-US" sz="2400" b="0" i="0" dirty="0">
                <a:solidFill>
                  <a:schemeClr val="bg1"/>
                </a:solidFill>
                <a:effectLst/>
                <a:latin typeface="Times New Roman" panose="02020603050405020304" pitchFamily="18" charset="0"/>
                <a:cs typeface="Times New Roman" panose="02020603050405020304" pitchFamily="18" charset="0"/>
              </a:rPr>
              <a:t> legislation in India.</a:t>
            </a:r>
          </a:p>
          <a:p>
            <a:pPr marL="342900" indent="-342900" algn="just">
              <a:buFont typeface="Courier New" panose="02070309020205020404" pitchFamily="49" charset="0"/>
              <a:buChar char="o"/>
            </a:pPr>
            <a:r>
              <a:rPr lang="en-US" sz="2400" b="0" i="0" dirty="0">
                <a:solidFill>
                  <a:schemeClr val="bg1"/>
                </a:solidFill>
                <a:effectLst/>
                <a:latin typeface="Times New Roman" panose="02020603050405020304" pitchFamily="18" charset="0"/>
                <a:cs typeface="Times New Roman" panose="02020603050405020304" pitchFamily="18" charset="0"/>
              </a:rPr>
              <a:t>In the present scenario as the population is increasing day by day the environment should be clean and hygienic.</a:t>
            </a:r>
          </a:p>
          <a:p>
            <a:pPr marL="342900" indent="-342900" algn="just">
              <a:buFont typeface="Courier New" panose="02070309020205020404" pitchFamily="49" charset="0"/>
              <a:buChar char="o"/>
            </a:pPr>
            <a:r>
              <a:rPr lang="en-US" sz="2400" dirty="0">
                <a:solidFill>
                  <a:schemeClr val="bg1"/>
                </a:solidFill>
                <a:latin typeface="Times New Roman" panose="02020603050405020304" pitchFamily="18" charset="0"/>
                <a:cs typeface="Times New Roman" panose="02020603050405020304" pitchFamily="18" charset="0"/>
              </a:rPr>
              <a:t>In most of the cities, the overflowed garbage bins creating an unhygienic environment</a:t>
            </a:r>
          </a:p>
          <a:p>
            <a:pPr marL="342900" indent="-342900" algn="just">
              <a:buFont typeface="Courier New" panose="02070309020205020404" pitchFamily="49" charset="0"/>
              <a:buChar char="o"/>
            </a:pPr>
            <a:r>
              <a:rPr lang="en-US" sz="2400" b="0" i="0" dirty="0">
                <a:solidFill>
                  <a:schemeClr val="bg1"/>
                </a:solidFill>
                <a:effectLst/>
                <a:latin typeface="Times New Roman" panose="02020603050405020304" pitchFamily="18" charset="0"/>
                <a:cs typeface="Times New Roman" panose="02020603050405020304" pitchFamily="18" charset="0"/>
              </a:rPr>
              <a:t>This  will further lead to arise of different types of unnamed disease</a:t>
            </a:r>
          </a:p>
          <a:p>
            <a:pPr marL="342900" indent="-342900" algn="just">
              <a:buFont typeface="Courier New" panose="02070309020205020404" pitchFamily="49" charset="0"/>
              <a:buChar char="o"/>
            </a:pPr>
            <a:r>
              <a:rPr lang="en-US" sz="2400" dirty="0">
                <a:solidFill>
                  <a:schemeClr val="bg1"/>
                </a:solidFill>
                <a:latin typeface="Times New Roman" panose="02020603050405020304" pitchFamily="18" charset="0"/>
                <a:cs typeface="Times New Roman" panose="02020603050405020304" pitchFamily="18" charset="0"/>
              </a:rPr>
              <a:t>This will degrade the standard of living. </a:t>
            </a: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endParaRPr lang="en-US" sz="2400" dirty="0">
              <a:solidFill>
                <a:schemeClr val="bg1"/>
              </a:solidFill>
              <a:latin typeface="Times New Roman" panose="02020603050405020304" pitchFamily="18" charset="0"/>
              <a:cs typeface="Times New Roman" panose="02020603050405020304" pitchFamily="18" charset="0"/>
            </a:endParaRPr>
          </a:p>
          <a:p>
            <a:pPr algn="just"/>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6415B5D-C375-2ACD-3A52-5757BF596864}"/>
              </a:ext>
            </a:extLst>
          </p:cNvPr>
          <p:cNvSpPr>
            <a:spLocks noGrp="1"/>
          </p:cNvSpPr>
          <p:nvPr>
            <p:ph type="body" idx="1"/>
          </p:nvPr>
        </p:nvSpPr>
        <p:spPr>
          <a:xfrm>
            <a:off x="8242309" y="1218666"/>
            <a:ext cx="3879841" cy="5518683"/>
          </a:xfrm>
        </p:spPr>
        <p:txBody>
          <a:bodyPr/>
          <a:lstStyle/>
          <a:p>
            <a:endParaRPr lang="en-US" dirty="0"/>
          </a:p>
        </p:txBody>
      </p:sp>
      <p:pic>
        <p:nvPicPr>
          <p:cNvPr id="5" name="Picture 4">
            <a:extLst>
              <a:ext uri="{FF2B5EF4-FFF2-40B4-BE49-F238E27FC236}">
                <a16:creationId xmlns:a16="http://schemas.microsoft.com/office/drawing/2014/main" id="{31699BA4-0F59-154E-7E43-DD6D18233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308" y="1218665"/>
            <a:ext cx="3879841" cy="2290775"/>
          </a:xfrm>
          <a:prstGeom prst="rect">
            <a:avLst/>
          </a:prstGeom>
        </p:spPr>
      </p:pic>
      <p:pic>
        <p:nvPicPr>
          <p:cNvPr id="8" name="Picture 7">
            <a:extLst>
              <a:ext uri="{FF2B5EF4-FFF2-40B4-BE49-F238E27FC236}">
                <a16:creationId xmlns:a16="http://schemas.microsoft.com/office/drawing/2014/main" id="{E68E3C60-DA58-F94D-FDD9-CBB85C42D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308" y="4324350"/>
            <a:ext cx="3879842" cy="2463799"/>
          </a:xfrm>
          <a:prstGeom prst="rect">
            <a:avLst/>
          </a:prstGeom>
        </p:spPr>
      </p:pic>
    </p:spTree>
    <p:extLst>
      <p:ext uri="{BB962C8B-B14F-4D97-AF65-F5344CB8AC3E}">
        <p14:creationId xmlns:p14="http://schemas.microsoft.com/office/powerpoint/2010/main" val="183677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E8B826"/>
      </a:accent1>
      <a:accent2>
        <a:srgbClr val="E2CA72"/>
      </a:accent2>
      <a:accent3>
        <a:srgbClr val="BD723B"/>
      </a:accent3>
      <a:accent4>
        <a:srgbClr val="AE9376"/>
      </a:accent4>
      <a:accent5>
        <a:srgbClr val="A77F41"/>
      </a:accent5>
      <a:accent6>
        <a:srgbClr val="A1AE79"/>
      </a:accent6>
      <a:hlink>
        <a:srgbClr val="F1D06A"/>
      </a:hlink>
      <a:folHlink>
        <a:srgbClr val="EDDCA8"/>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D5CBAF11-69B7-47EA-BC01-41F77058C2A9}"/>
    </a:ext>
  </a:extLst>
</a:theme>
</file>

<file path=docProps/app.xml><?xml version="1.0" encoding="utf-8"?>
<Properties xmlns="http://schemas.openxmlformats.org/officeDocument/2006/extended-properties" xmlns:vt="http://schemas.openxmlformats.org/officeDocument/2006/docPropsVTypes">
  <Template>Slate</Template>
  <TotalTime>524</TotalTime>
  <Words>1697</Words>
  <Application>Microsoft Office PowerPoint</Application>
  <PresentationFormat>Widescreen</PresentationFormat>
  <Paragraphs>140</Paragraphs>
  <Slides>21</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Algerian</vt:lpstr>
      <vt:lpstr>-apple-system</vt:lpstr>
      <vt:lpstr>Arial</vt:lpstr>
      <vt:lpstr>Arial</vt:lpstr>
      <vt:lpstr>Arial Black</vt:lpstr>
      <vt:lpstr>Calisto MT</vt:lpstr>
      <vt:lpstr>Century Gothic</vt:lpstr>
      <vt:lpstr>Courier New</vt:lpstr>
      <vt:lpstr>ROG Fonts</vt:lpstr>
      <vt:lpstr>Times New Roman</vt:lpstr>
      <vt:lpstr>Wingdings 2</vt:lpstr>
      <vt:lpstr>Vapor Trail</vt:lpstr>
      <vt:lpstr>Slate</vt:lpstr>
      <vt:lpstr>PowerPoint Presentation</vt:lpstr>
      <vt:lpstr>Basic  Details  of the Team and Problem Statement  </vt:lpstr>
      <vt:lpstr>Team members detail</vt:lpstr>
      <vt:lpstr>GOOD MORNING AND  WELCOME TO BOLD VISSION TEAM</vt:lpstr>
      <vt:lpstr>TITLE OF PROJECT:  SMART DUSTBIN WITH  EPS8266 AND GPS</vt:lpstr>
      <vt:lpstr>Aim of the project</vt:lpstr>
      <vt:lpstr>INTRODUCTION :</vt:lpstr>
      <vt:lpstr>Motivation of project</vt:lpstr>
      <vt:lpstr>Problems facing</vt:lpstr>
      <vt:lpstr>ABOUT SMART DUSTBIN AND WORKING </vt:lpstr>
      <vt:lpstr>FLOW CHART</vt:lpstr>
      <vt:lpstr>Components: </vt:lpstr>
      <vt:lpstr>PowerPoint Presentation</vt:lpstr>
      <vt:lpstr>Circuit   diagram :</vt:lpstr>
      <vt:lpstr>PIN CONFIGRATION OF CIRCUIT:</vt:lpstr>
      <vt:lpstr>SOURCE OF CODE</vt:lpstr>
      <vt:lpstr>PowerPoint Presentation</vt:lpstr>
      <vt:lpstr>APPLICATIONS</vt:lpstr>
      <vt:lpstr>FUTURE SCOPE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Atiq Sayed</dc:creator>
  <cp:lastModifiedBy>Atiq Sayed</cp:lastModifiedBy>
  <cp:revision>3</cp:revision>
  <dcterms:created xsi:type="dcterms:W3CDTF">2024-06-01T07:33:50Z</dcterms:created>
  <dcterms:modified xsi:type="dcterms:W3CDTF">2024-06-03T17:37:31Z</dcterms:modified>
</cp:coreProperties>
</file>